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58" r:id="rId6"/>
    <p:sldId id="266" r:id="rId7"/>
    <p:sldId id="259" r:id="rId8"/>
    <p:sldId id="267" r:id="rId9"/>
    <p:sldId id="260" r:id="rId10"/>
    <p:sldId id="261" r:id="rId11"/>
    <p:sldId id="262" r:id="rId12"/>
    <p:sldId id="263" r:id="rId13"/>
    <p:sldId id="264" r:id="rId14"/>
    <p:sldId id="265"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41"/>
    <a:srgbClr val="002941"/>
    <a:srgbClr val="505050"/>
    <a:srgbClr val="0F9ED5"/>
    <a:srgbClr val="737373"/>
    <a:srgbClr val="D2D2D2"/>
    <a:srgbClr val="A5C8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30C4D-ADD2-4F4E-AA94-A92A03809CB0}" v="11" dt="2025-11-10T14:56:28.3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83" autoAdjust="0"/>
    <p:restoredTop sz="87822" autoAdjust="0"/>
  </p:normalViewPr>
  <p:slideViewPr>
    <p:cSldViewPr snapToGrid="0" showGuides="1">
      <p:cViewPr varScale="1">
        <p:scale>
          <a:sx n="106" d="100"/>
          <a:sy n="106" d="100"/>
        </p:scale>
        <p:origin x="192" y="6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59B89F-BAFB-45B8-962B-21CE6134B0F1}"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8FFADB-F7A8-43B7-B639-C71D0CB57F2A}" type="slidenum">
              <a:rPr lang="en-GB" smtClean="0"/>
              <a:t>‹#›</a:t>
            </a:fld>
            <a:endParaRPr lang="en-GB"/>
          </a:p>
        </p:txBody>
      </p:sp>
    </p:spTree>
    <p:extLst>
      <p:ext uri="{BB962C8B-B14F-4D97-AF65-F5344CB8AC3E}">
        <p14:creationId xmlns:p14="http://schemas.microsoft.com/office/powerpoint/2010/main" val="757014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Hi there! </a:t>
            </a:r>
            <a:r>
              <a:rPr lang="en-US" sz="1200" b="0" i="0" u="none" strike="noStrike" kern="1200" dirty="0">
                <a:solidFill>
                  <a:schemeClr val="tx1"/>
                </a:solidFill>
                <a:effectLst/>
                <a:latin typeface="+mn-lt"/>
                <a:ea typeface="+mn-ea"/>
                <a:cs typeface="+mn-cs"/>
              </a:rPr>
              <a:t>Note-taking is an essential academic skill for all students, but k</a:t>
            </a:r>
            <a:r>
              <a:rPr lang="en-GB" sz="1200" b="0" i="0" kern="1200" dirty="0">
                <a:solidFill>
                  <a:schemeClr val="tx1"/>
                </a:solidFill>
                <a:effectLst/>
                <a:latin typeface="+mn-lt"/>
                <a:ea typeface="+mn-ea"/>
                <a:cs typeface="+mn-cs"/>
              </a:rPr>
              <a:t>nowing </a:t>
            </a:r>
            <a:r>
              <a:rPr lang="en-GB" sz="1200" b="0" i="1" kern="1200" dirty="0">
                <a:solidFill>
                  <a:schemeClr val="tx1"/>
                </a:solidFill>
                <a:effectLst/>
                <a:latin typeface="+mn-lt"/>
                <a:ea typeface="+mn-ea"/>
                <a:cs typeface="+mn-cs"/>
              </a:rPr>
              <a:t>when</a:t>
            </a:r>
            <a:r>
              <a:rPr lang="en-GB" sz="1200" b="0" i="0" kern="1200" dirty="0">
                <a:solidFill>
                  <a:schemeClr val="tx1"/>
                </a:solidFill>
                <a:effectLst/>
                <a:latin typeface="+mn-lt"/>
                <a:ea typeface="+mn-ea"/>
                <a:cs typeface="+mn-cs"/>
              </a:rPr>
              <a:t> to take notes is just as important as knowing </a:t>
            </a:r>
            <a:r>
              <a:rPr lang="en-GB" sz="1200" b="0" i="1" kern="1200" dirty="0">
                <a:solidFill>
                  <a:schemeClr val="tx1"/>
                </a:solidFill>
                <a:effectLst/>
                <a:latin typeface="+mn-lt"/>
                <a:ea typeface="+mn-ea"/>
                <a:cs typeface="+mn-cs"/>
              </a:rPr>
              <a:t>how</a:t>
            </a:r>
            <a:r>
              <a:rPr lang="en-GB"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Let’s explore the key moments </a:t>
            </a:r>
            <a:r>
              <a:rPr lang="en-GB" sz="1200" b="0" i="0" kern="1200" dirty="0">
                <a:solidFill>
                  <a:schemeClr val="tx1"/>
                </a:solidFill>
                <a:effectLst/>
                <a:latin typeface="+mn-lt"/>
                <a:ea typeface="+mn-ea"/>
                <a:cs typeface="+mn-cs"/>
              </a:rPr>
              <a:t>when note-taking can boost your learning.</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E8FFADB-F7A8-43B7-B639-C71D0CB57F2A}" type="slidenum">
              <a:rPr lang="en-GB" smtClean="0"/>
              <a:t>1</a:t>
            </a:fld>
            <a:endParaRPr lang="en-GB"/>
          </a:p>
        </p:txBody>
      </p:sp>
    </p:spTree>
    <p:extLst>
      <p:ext uri="{BB962C8B-B14F-4D97-AF65-F5344CB8AC3E}">
        <p14:creationId xmlns:p14="http://schemas.microsoft.com/office/powerpoint/2010/main" val="2975432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Taking notes isn’t just about recording information. </a:t>
            </a:r>
            <a:r>
              <a:rPr lang="en-GB" sz="1200" b="0" i="0" kern="1200" dirty="0">
                <a:solidFill>
                  <a:schemeClr val="tx1"/>
                </a:solidFill>
                <a:effectLst/>
                <a:latin typeface="+mn-lt"/>
                <a:ea typeface="+mn-ea"/>
                <a:cs typeface="+mn-cs"/>
              </a:rPr>
              <a:t>It helps with making sense of ideas, remembering key concepts, and staying </a:t>
            </a:r>
            <a:r>
              <a:rPr lang="en-US" sz="1200" b="0" i="0" u="none" strike="noStrike" kern="1200" dirty="0">
                <a:solidFill>
                  <a:schemeClr val="tx1"/>
                </a:solidFill>
                <a:effectLst/>
                <a:latin typeface="+mn-lt"/>
                <a:ea typeface="+mn-ea"/>
                <a:cs typeface="+mn-cs"/>
              </a:rPr>
              <a:t>focused during academic tasks</a:t>
            </a:r>
            <a:r>
              <a:rPr lang="en-GB" sz="1200" b="0" i="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fld id="{CE8FFADB-F7A8-43B7-B639-C71D0CB57F2A}" type="slidenum">
              <a:rPr lang="en-GB" smtClean="0"/>
              <a:t>2</a:t>
            </a:fld>
            <a:endParaRPr lang="en-GB"/>
          </a:p>
        </p:txBody>
      </p:sp>
    </p:spTree>
    <p:extLst>
      <p:ext uri="{BB962C8B-B14F-4D97-AF65-F5344CB8AC3E}">
        <p14:creationId xmlns:p14="http://schemas.microsoft.com/office/powerpoint/2010/main" val="2972542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A29DE-CF82-9519-6D30-C1DAACA9F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59D65-7A66-ECA1-1CC4-EE049B15B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E9DC6-4751-308D-F820-4071294D1C83}"/>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Effective note-taking can help you break down complex topics and spot connections.</a:t>
            </a:r>
            <a:endParaRPr lang="en-GB" dirty="0"/>
          </a:p>
        </p:txBody>
      </p:sp>
      <p:sp>
        <p:nvSpPr>
          <p:cNvPr id="4" name="Slide Number Placeholder 3">
            <a:extLst>
              <a:ext uri="{FF2B5EF4-FFF2-40B4-BE49-F238E27FC236}">
                <a16:creationId xmlns:a16="http://schemas.microsoft.com/office/drawing/2014/main" id="{66285CD4-94A1-FE94-F747-BE0AD381C44A}"/>
              </a:ext>
            </a:extLst>
          </p:cNvPr>
          <p:cNvSpPr>
            <a:spLocks noGrp="1"/>
          </p:cNvSpPr>
          <p:nvPr>
            <p:ph type="sldNum" sz="quarter" idx="5"/>
          </p:nvPr>
        </p:nvSpPr>
        <p:spPr/>
        <p:txBody>
          <a:bodyPr/>
          <a:lstStyle/>
          <a:p>
            <a:fld id="{CE8FFADB-F7A8-43B7-B639-C71D0CB57F2A}" type="slidenum">
              <a:rPr lang="en-GB" smtClean="0"/>
              <a:t>3</a:t>
            </a:fld>
            <a:endParaRPr lang="en-GB"/>
          </a:p>
        </p:txBody>
      </p:sp>
    </p:spTree>
    <p:extLst>
      <p:ext uri="{BB962C8B-B14F-4D97-AF65-F5344CB8AC3E}">
        <p14:creationId xmlns:p14="http://schemas.microsoft.com/office/powerpoint/2010/main" val="1375036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When you're in a lecture or seminar, don’t try to write down </a:t>
            </a:r>
            <a:r>
              <a:rPr lang="en-GB" sz="1200" b="0" i="1" kern="1200" dirty="0">
                <a:solidFill>
                  <a:schemeClr val="tx1"/>
                </a:solidFill>
                <a:effectLst/>
                <a:latin typeface="+mn-lt"/>
                <a:ea typeface="+mn-ea"/>
                <a:cs typeface="+mn-cs"/>
              </a:rPr>
              <a:t>everything</a:t>
            </a:r>
            <a:r>
              <a:rPr lang="en-GB" sz="1200" b="0" i="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fld id="{CE8FFADB-F7A8-43B7-B639-C71D0CB57F2A}" type="slidenum">
              <a:rPr lang="en-GB" smtClean="0"/>
              <a:t>4</a:t>
            </a:fld>
            <a:endParaRPr lang="en-GB"/>
          </a:p>
        </p:txBody>
      </p:sp>
    </p:spTree>
    <p:extLst>
      <p:ext uri="{BB962C8B-B14F-4D97-AF65-F5344CB8AC3E}">
        <p14:creationId xmlns:p14="http://schemas.microsoft.com/office/powerpoint/2010/main" val="3460473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E7AB1-9305-12B4-5C85-26072119B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ECC7D9-DD9B-2FA5-8F28-22705BB0A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552407-14DD-A5CF-340A-5067FDB886FA}"/>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Focus on the big ideas your lecturer emphasises, any examples or case studies they share, and especially those insights that go beyond what’s in the textbook or reading. That will help you understand the topic more deeply.</a:t>
            </a:r>
            <a:endParaRPr lang="en-GB" dirty="0"/>
          </a:p>
        </p:txBody>
      </p:sp>
      <p:sp>
        <p:nvSpPr>
          <p:cNvPr id="4" name="Slide Number Placeholder 3">
            <a:extLst>
              <a:ext uri="{FF2B5EF4-FFF2-40B4-BE49-F238E27FC236}">
                <a16:creationId xmlns:a16="http://schemas.microsoft.com/office/drawing/2014/main" id="{60705AEF-0A03-0B60-7A9C-2318E38F4333}"/>
              </a:ext>
            </a:extLst>
          </p:cNvPr>
          <p:cNvSpPr>
            <a:spLocks noGrp="1"/>
          </p:cNvSpPr>
          <p:nvPr>
            <p:ph type="sldNum" sz="quarter" idx="5"/>
          </p:nvPr>
        </p:nvSpPr>
        <p:spPr/>
        <p:txBody>
          <a:bodyPr/>
          <a:lstStyle/>
          <a:p>
            <a:fld id="{CE8FFADB-F7A8-43B7-B639-C71D0CB57F2A}" type="slidenum">
              <a:rPr lang="en-GB" smtClean="0"/>
              <a:t>5</a:t>
            </a:fld>
            <a:endParaRPr lang="en-GB"/>
          </a:p>
        </p:txBody>
      </p:sp>
    </p:spTree>
    <p:extLst>
      <p:ext uri="{BB962C8B-B14F-4D97-AF65-F5344CB8AC3E}">
        <p14:creationId xmlns:p14="http://schemas.microsoft.com/office/powerpoint/2010/main" val="243878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Reading academic texts? That’s another prime opportunity for note-taking. Jot down key definitions, arguments, and evidence. And look out for patterns, contradictions, or gaps in the research—those are often where the most interesting questions come from.</a:t>
            </a:r>
            <a:endParaRPr lang="en-GB" dirty="0"/>
          </a:p>
        </p:txBody>
      </p:sp>
      <p:sp>
        <p:nvSpPr>
          <p:cNvPr id="4" name="Slide Number Placeholder 3"/>
          <p:cNvSpPr>
            <a:spLocks noGrp="1"/>
          </p:cNvSpPr>
          <p:nvPr>
            <p:ph type="sldNum" sz="quarter" idx="5"/>
          </p:nvPr>
        </p:nvSpPr>
        <p:spPr/>
        <p:txBody>
          <a:bodyPr/>
          <a:lstStyle/>
          <a:p>
            <a:fld id="{CE8FFADB-F7A8-43B7-B639-C71D0CB57F2A}" type="slidenum">
              <a:rPr lang="en-GB" smtClean="0"/>
              <a:t>6</a:t>
            </a:fld>
            <a:endParaRPr lang="en-GB"/>
          </a:p>
        </p:txBody>
      </p:sp>
    </p:spTree>
    <p:extLst>
      <p:ext uri="{BB962C8B-B14F-4D97-AF65-F5344CB8AC3E}">
        <p14:creationId xmlns:p14="http://schemas.microsoft.com/office/powerpoint/2010/main" val="1253003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Assignments are where effective notetaking really starts to help. Use your notes to brainstorm ideas, organise your references, and </a:t>
            </a:r>
            <a:r>
              <a:rPr lang="en-US" sz="1200" b="0" i="0" u="none" strike="noStrike" kern="1200" dirty="0">
                <a:solidFill>
                  <a:schemeClr val="tx1"/>
                </a:solidFill>
                <a:effectLst/>
                <a:latin typeface="+mn-lt"/>
                <a:ea typeface="+mn-ea"/>
                <a:cs typeface="+mn-cs"/>
              </a:rPr>
              <a:t>record important</a:t>
            </a:r>
            <a:r>
              <a:rPr lang="en-GB" sz="1200" b="0" i="0" kern="1200" dirty="0">
                <a:solidFill>
                  <a:schemeClr val="tx1"/>
                </a:solidFill>
                <a:effectLst/>
                <a:latin typeface="+mn-lt"/>
                <a:ea typeface="+mn-ea"/>
                <a:cs typeface="+mn-cs"/>
              </a:rPr>
              <a:t> feedback from drafts that you’ll need to make amendments.</a:t>
            </a:r>
            <a:endParaRPr lang="en-GB" dirty="0"/>
          </a:p>
        </p:txBody>
      </p:sp>
      <p:sp>
        <p:nvSpPr>
          <p:cNvPr id="4" name="Slide Number Placeholder 3"/>
          <p:cNvSpPr>
            <a:spLocks noGrp="1"/>
          </p:cNvSpPr>
          <p:nvPr>
            <p:ph type="sldNum" sz="quarter" idx="5"/>
          </p:nvPr>
        </p:nvSpPr>
        <p:spPr/>
        <p:txBody>
          <a:bodyPr/>
          <a:lstStyle/>
          <a:p>
            <a:fld id="{CE8FFADB-F7A8-43B7-B639-C71D0CB57F2A}" type="slidenum">
              <a:rPr lang="en-GB" smtClean="0"/>
              <a:t>7</a:t>
            </a:fld>
            <a:endParaRPr lang="en-GB"/>
          </a:p>
        </p:txBody>
      </p:sp>
    </p:spTree>
    <p:extLst>
      <p:ext uri="{BB962C8B-B14F-4D97-AF65-F5344CB8AC3E}">
        <p14:creationId xmlns:p14="http://schemas.microsoft.com/office/powerpoint/2010/main" val="3086222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Now, not everything deserves a note. Avoid copying slides word-for-word or trying to write down every single thing. Instead, be selective and strategic, using the points mentioned earlier in this video to help you target the right information.</a:t>
            </a:r>
            <a:endParaRPr lang="en-GB" dirty="0"/>
          </a:p>
        </p:txBody>
      </p:sp>
      <p:sp>
        <p:nvSpPr>
          <p:cNvPr id="4" name="Slide Number Placeholder 3"/>
          <p:cNvSpPr>
            <a:spLocks noGrp="1"/>
          </p:cNvSpPr>
          <p:nvPr>
            <p:ph type="sldNum" sz="quarter" idx="5"/>
          </p:nvPr>
        </p:nvSpPr>
        <p:spPr/>
        <p:txBody>
          <a:bodyPr/>
          <a:lstStyle/>
          <a:p>
            <a:fld id="{CE8FFADB-F7A8-43B7-B639-C71D0CB57F2A}" type="slidenum">
              <a:rPr lang="en-GB" smtClean="0"/>
              <a:t>8</a:t>
            </a:fld>
            <a:endParaRPr lang="en-GB"/>
          </a:p>
        </p:txBody>
      </p:sp>
    </p:spTree>
    <p:extLst>
      <p:ext uri="{BB962C8B-B14F-4D97-AF65-F5344CB8AC3E}">
        <p14:creationId xmlns:p14="http://schemas.microsoft.com/office/powerpoint/2010/main" val="781030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To save time and </a:t>
            </a:r>
            <a:r>
              <a:rPr lang="en-GB" sz="1200" b="0" i="0" kern="1200" dirty="0">
                <a:solidFill>
                  <a:schemeClr val="tx1"/>
                </a:solidFill>
                <a:effectLst/>
                <a:latin typeface="+mn-lt"/>
                <a:ea typeface="+mn-ea"/>
                <a:cs typeface="+mn-cs"/>
              </a:rPr>
              <a:t>make your notes clearer</a:t>
            </a:r>
            <a:r>
              <a:rPr lang="en-GB" sz="1200" b="0" i="0" u="none" strike="noStrike" kern="1200" dirty="0">
                <a:solidFill>
                  <a:schemeClr val="tx1"/>
                </a:solidFill>
                <a:effectLst/>
                <a:latin typeface="+mn-lt"/>
                <a:ea typeface="+mn-ea"/>
                <a:cs typeface="+mn-cs"/>
              </a:rPr>
              <a:t>, summarise ideas in your own words, use shorthand, diagrams or bullet points, and always highlight anything that connects directly to your assignments or exams.</a:t>
            </a:r>
            <a:r>
              <a:rPr lang="en-GB"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CE8FFADB-F7A8-43B7-B639-C71D0CB57F2A}" type="slidenum">
              <a:rPr lang="en-GB" smtClean="0"/>
              <a:t>9</a:t>
            </a:fld>
            <a:endParaRPr lang="en-GB"/>
          </a:p>
        </p:txBody>
      </p:sp>
    </p:spTree>
    <p:extLst>
      <p:ext uri="{BB962C8B-B14F-4D97-AF65-F5344CB8AC3E}">
        <p14:creationId xmlns:p14="http://schemas.microsoft.com/office/powerpoint/2010/main" val="4230730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Remember, take notes when: new ideas pop up, something needs reflection, and you know you’ll need it later. </a:t>
            </a:r>
            <a:r>
              <a:rPr lang="en-GB" sz="1200" b="0" i="0" u="none" strike="noStrike" kern="1200" dirty="0">
                <a:solidFill>
                  <a:schemeClr val="tx1"/>
                </a:solidFill>
                <a:effectLst/>
                <a:latin typeface="+mn-lt"/>
                <a:ea typeface="+mn-ea"/>
                <a:cs typeface="+mn-cs"/>
              </a:rPr>
              <a:t>Smart note-taking leads to smarter learning.</a:t>
            </a:r>
            <a:r>
              <a:rPr lang="en-GB" sz="1200" b="0" i="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fld id="{CE8FFADB-F7A8-43B7-B639-C71D0CB57F2A}" type="slidenum">
              <a:rPr lang="en-GB" smtClean="0"/>
              <a:t>10</a:t>
            </a:fld>
            <a:endParaRPr lang="en-GB"/>
          </a:p>
        </p:txBody>
      </p:sp>
    </p:spTree>
    <p:extLst>
      <p:ext uri="{BB962C8B-B14F-4D97-AF65-F5344CB8AC3E}">
        <p14:creationId xmlns:p14="http://schemas.microsoft.com/office/powerpoint/2010/main" val="853646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video is brought to you by Durham University’s Academic Skills Centre in collaboration with Durham University students.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CBB953-DA54-4B1D-BD01-D7E1F196976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21631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CBB953-DA54-4B1D-BD01-D7E1F196976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9173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48211-61F1-5082-DEFA-9BFEB695553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10EBEAA-AA2E-BB5B-B0F2-5ED8A63E3A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E0321CF-6FED-AC6F-ECC2-E75D0F9DEBB6}"/>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5" name="Footer Placeholder 4">
            <a:extLst>
              <a:ext uri="{FF2B5EF4-FFF2-40B4-BE49-F238E27FC236}">
                <a16:creationId xmlns:a16="http://schemas.microsoft.com/office/drawing/2014/main" id="{03E7C942-D24B-EFEC-ED01-D938633166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3B93D-DCE6-716D-B403-5ABA5499CEEC}"/>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243633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E8E82-D602-1CB0-4EB7-AACB73DD600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5054A0C-8F31-70C9-1840-F605151A67F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D736630-8A36-EFB9-B9C4-FC06E47A58D2}"/>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5" name="Footer Placeholder 4">
            <a:extLst>
              <a:ext uri="{FF2B5EF4-FFF2-40B4-BE49-F238E27FC236}">
                <a16:creationId xmlns:a16="http://schemas.microsoft.com/office/drawing/2014/main" id="{24D33343-5B07-E7D8-9CD4-B3C8FEA88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065F20-C318-07CC-2598-350DF90D1492}"/>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176085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62322-3AD5-0640-40E8-0A80F542D36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6C6F84B-7228-22C7-EB7B-B9FFA53D2E5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46DBC2-05C2-B49D-8537-A1B74F5041A3}"/>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5" name="Footer Placeholder 4">
            <a:extLst>
              <a:ext uri="{FF2B5EF4-FFF2-40B4-BE49-F238E27FC236}">
                <a16:creationId xmlns:a16="http://schemas.microsoft.com/office/drawing/2014/main" id="{26C21ACB-911D-B58C-2920-DE41190184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4CA89E-00EF-6ACF-359A-B667D5204656}"/>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798269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0A653-59C8-2723-DB28-CC1B4302865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55571BB-F14B-2263-FCC9-B719DC9EA1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EB12BD0-986E-630A-A8F0-289A379F32F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81B2006-B98E-52BB-0CA3-69F12B8E35B6}"/>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6" name="Footer Placeholder 5">
            <a:extLst>
              <a:ext uri="{FF2B5EF4-FFF2-40B4-BE49-F238E27FC236}">
                <a16:creationId xmlns:a16="http://schemas.microsoft.com/office/drawing/2014/main" id="{F83CAE92-44A6-EE5D-BD1C-0996442864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037066-97EF-D377-5128-C33357201810}"/>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512519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2A20-4325-644E-70B6-8E012429B48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06AB98-7C1C-7CF4-2344-457650558C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8F59025-7E77-985B-86CB-26C98D67A2B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43F734C-466A-8B57-64DD-0309F6AC21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40B100E-BFAE-8823-2250-0FCF5F1237E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FFB99FD-94C6-0BBF-3496-04A1334F2176}"/>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8" name="Footer Placeholder 7">
            <a:extLst>
              <a:ext uri="{FF2B5EF4-FFF2-40B4-BE49-F238E27FC236}">
                <a16:creationId xmlns:a16="http://schemas.microsoft.com/office/drawing/2014/main" id="{48F3DFC3-9DEB-D773-C6B2-DF58C2B1B4B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6BD31E-0396-A3BE-CCA1-CF126E4F6DED}"/>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67961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C9469-0CA2-E94C-0D77-7AA30482126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EA57C90-1621-1FE2-1884-A0A2793ECE1A}"/>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4" name="Footer Placeholder 3">
            <a:extLst>
              <a:ext uri="{FF2B5EF4-FFF2-40B4-BE49-F238E27FC236}">
                <a16:creationId xmlns:a16="http://schemas.microsoft.com/office/drawing/2014/main" id="{F15F1B97-1FBB-8BCA-27FB-69996F624C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E3835C-2E19-8CDB-3C30-BD77CDECAAB2}"/>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4250656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AD107F-A0EF-9507-C2BE-9BC143D25603}"/>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3" name="Footer Placeholder 2">
            <a:extLst>
              <a:ext uri="{FF2B5EF4-FFF2-40B4-BE49-F238E27FC236}">
                <a16:creationId xmlns:a16="http://schemas.microsoft.com/office/drawing/2014/main" id="{D80069D1-0B98-7595-8A55-EAC5BBF1B53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E32A6E1-6A81-5742-F4A3-C3442F1B3905}"/>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45469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4A0A-D0C0-4F44-51B7-0B21D9F7DCB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79FDF7F-36EF-3568-809D-D232A6AD36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EC93464-3DA0-7358-AAEE-C12EFFDF74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DE2E12-26D7-9674-715D-608EA18B7DF3}"/>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6" name="Footer Placeholder 5">
            <a:extLst>
              <a:ext uri="{FF2B5EF4-FFF2-40B4-BE49-F238E27FC236}">
                <a16:creationId xmlns:a16="http://schemas.microsoft.com/office/drawing/2014/main" id="{2D37D60B-A475-D514-BFF1-DC7734E52A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C9E982-60B7-933F-44E8-A3C8C6A7F3A1}"/>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806270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776FA-27B8-33DC-1037-B64C333DBD8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DCDB708-F593-DF5B-FD89-7AA817A311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DCED8BF-DD03-F408-33F8-E1DC38918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0182B44-2CAD-7E9F-1738-F3D31B2A2181}"/>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6" name="Footer Placeholder 5">
            <a:extLst>
              <a:ext uri="{FF2B5EF4-FFF2-40B4-BE49-F238E27FC236}">
                <a16:creationId xmlns:a16="http://schemas.microsoft.com/office/drawing/2014/main" id="{8F8D46B4-0E64-9521-63EB-2126A313E1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D3864A-D6B1-476C-33AF-77B5E6109C30}"/>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767580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3E95D-E0EA-B96A-1849-30FC9C266FC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0AD8FBB-318C-8F2E-4644-A5688028601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0DB5C5-1C81-91A4-D7C4-74543AA4FDD0}"/>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5" name="Footer Placeholder 4">
            <a:extLst>
              <a:ext uri="{FF2B5EF4-FFF2-40B4-BE49-F238E27FC236}">
                <a16:creationId xmlns:a16="http://schemas.microsoft.com/office/drawing/2014/main" id="{7DFFA2A1-A75B-E33F-5344-D900906BE4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D461E1-7A90-9337-D28B-954F57FD2CB1}"/>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1271322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BFE7B9-C53E-DF86-76F9-21FC66D6218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4E6B405-31F8-D43D-E5D5-5B90078629C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5431DED-E9C3-E2F0-0EB4-274EAB1CAD6B}"/>
              </a:ext>
            </a:extLst>
          </p:cNvPr>
          <p:cNvSpPr>
            <a:spLocks noGrp="1"/>
          </p:cNvSpPr>
          <p:nvPr>
            <p:ph type="dt" sz="half" idx="10"/>
          </p:nvPr>
        </p:nvSpPr>
        <p:spPr/>
        <p:txBody>
          <a:bodyPr/>
          <a:lstStyle/>
          <a:p>
            <a:fld id="{B4EFE1E2-19C1-4CB5-8251-9D368C78BBE9}" type="datetimeFigureOut">
              <a:rPr lang="en-GB" smtClean="0"/>
              <a:t>22/07/2026</a:t>
            </a:fld>
            <a:endParaRPr lang="en-GB"/>
          </a:p>
        </p:txBody>
      </p:sp>
      <p:sp>
        <p:nvSpPr>
          <p:cNvPr id="5" name="Footer Placeholder 4">
            <a:extLst>
              <a:ext uri="{FF2B5EF4-FFF2-40B4-BE49-F238E27FC236}">
                <a16:creationId xmlns:a16="http://schemas.microsoft.com/office/drawing/2014/main" id="{5C2550A4-268F-8334-96D1-896FDF2C73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771916-CA02-4203-0CA0-C285A0E28F45}"/>
              </a:ext>
            </a:extLst>
          </p:cNvPr>
          <p:cNvSpPr>
            <a:spLocks noGrp="1"/>
          </p:cNvSpPr>
          <p:nvPr>
            <p:ph type="sldNum" sz="quarter" idx="12"/>
          </p:nvPr>
        </p:nvSpPr>
        <p:spPr/>
        <p:txBody>
          <a:bodyPr/>
          <a:lstStyle/>
          <a:p>
            <a:fld id="{A8D0BA23-5FF2-400F-9DCE-061B31F61B13}" type="slidenum">
              <a:rPr lang="en-GB" smtClean="0"/>
              <a:t>‹#›</a:t>
            </a:fld>
            <a:endParaRPr lang="en-GB"/>
          </a:p>
        </p:txBody>
      </p:sp>
    </p:spTree>
    <p:extLst>
      <p:ext uri="{BB962C8B-B14F-4D97-AF65-F5344CB8AC3E}">
        <p14:creationId xmlns:p14="http://schemas.microsoft.com/office/powerpoint/2010/main" val="235109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5C8D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1B92E-8659-C1A5-A977-74C712CA59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003B014-42B8-2B46-77D3-172003B126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1203D2-EF8F-3957-982E-220200275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EFE1E2-19C1-4CB5-8251-9D368C78BBE9}" type="datetimeFigureOut">
              <a:rPr lang="en-GB" smtClean="0"/>
              <a:t>22/07/2026</a:t>
            </a:fld>
            <a:endParaRPr lang="en-GB"/>
          </a:p>
        </p:txBody>
      </p:sp>
      <p:sp>
        <p:nvSpPr>
          <p:cNvPr id="5" name="Footer Placeholder 4">
            <a:extLst>
              <a:ext uri="{FF2B5EF4-FFF2-40B4-BE49-F238E27FC236}">
                <a16:creationId xmlns:a16="http://schemas.microsoft.com/office/drawing/2014/main" id="{6F454684-90BB-85CD-C68D-C7CB85FF27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B12BA52-FB18-1150-D33A-2ED68E7DE9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D0BA23-5FF2-400F-9DCE-061B31F61B13}" type="slidenum">
              <a:rPr lang="en-GB" smtClean="0"/>
              <a:t>‹#›</a:t>
            </a:fld>
            <a:endParaRPr lang="en-GB"/>
          </a:p>
        </p:txBody>
      </p:sp>
    </p:spTree>
    <p:extLst>
      <p:ext uri="{BB962C8B-B14F-4D97-AF65-F5344CB8AC3E}">
        <p14:creationId xmlns:p14="http://schemas.microsoft.com/office/powerpoint/2010/main" val="3311556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p3"/><Relationship Id="rId7" Type="http://schemas.openxmlformats.org/officeDocument/2006/relationships/image" Target="../media/image2.sv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slideLayout" Target="../slideLayouts/slideLayout2.xml"/><Relationship Id="rId7" Type="http://schemas.openxmlformats.org/officeDocument/2006/relationships/image" Target="../media/image6.svg"/><Relationship Id="rId2" Type="http://schemas.microsoft.com/office/2007/relationships/media" Target="../media/media3.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5.sv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4.m4a"/><Relationship Id="rId1" Type="http://schemas.openxmlformats.org/officeDocument/2006/relationships/audio" Target="NULL" TargetMode="External"/><Relationship Id="rId6" Type="http://schemas.openxmlformats.org/officeDocument/2006/relationships/image" Target="../media/image8.sv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5.m4a"/><Relationship Id="rId1" Type="http://schemas.openxmlformats.org/officeDocument/2006/relationships/audio" Target="NULL" TargetMode="External"/><Relationship Id="rId6" Type="http://schemas.openxmlformats.org/officeDocument/2006/relationships/image" Target="../media/image9.sv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Layout" Target="../slideLayouts/slideLayout2.xml"/><Relationship Id="rId7" Type="http://schemas.openxmlformats.org/officeDocument/2006/relationships/image" Target="../media/image11.svg"/><Relationship Id="rId2" Type="http://schemas.microsoft.com/office/2007/relationships/media" Target="../media/media6.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10.sv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6.sv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15.svg"/><Relationship Id="rId5" Type="http://schemas.openxmlformats.org/officeDocument/2006/relationships/image" Target="../media/image5.sv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9.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slideLayout" Target="../slideLayouts/slideLayout2.xml"/><Relationship Id="rId7" Type="http://schemas.openxmlformats.org/officeDocument/2006/relationships/image" Target="../media/image18.svg"/><Relationship Id="rId2" Type="http://schemas.microsoft.com/office/2007/relationships/media" Target="../media/media10.m4a"/><Relationship Id="rId1" Type="http://schemas.openxmlformats.org/officeDocument/2006/relationships/audio" Target="NULL" TargetMode="External"/><Relationship Id="rId6" Type="http://schemas.openxmlformats.org/officeDocument/2006/relationships/image" Target="../media/image17.svg"/><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slideLayout" Target="../slideLayouts/slideLayout2.xml"/><Relationship Id="rId7" Type="http://schemas.openxmlformats.org/officeDocument/2006/relationships/image" Target="../media/image3.png"/><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14.svg"/><Relationship Id="rId5" Type="http://schemas.openxmlformats.org/officeDocument/2006/relationships/image" Target="../media/image20.svg"/><Relationship Id="rId4" Type="http://schemas.openxmlformats.org/officeDocument/2006/relationships/notesSlide" Target="../notesSlides/notesSlide10.xml"/><Relationship Id="rId9" Type="http://schemas.openxmlformats.org/officeDocument/2006/relationships/image" Target="../media/image21.sv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3.svg"/><Relationship Id="rId2" Type="http://schemas.microsoft.com/office/2007/relationships/media" Target="../media/media12.m4a"/><Relationship Id="rId1" Type="http://schemas.openxmlformats.org/officeDocument/2006/relationships/audio" Target="NULL" TargetMode="External"/><Relationship Id="rId6" Type="http://schemas.openxmlformats.org/officeDocument/2006/relationships/image" Target="../media/image22.svg"/><Relationship Id="rId5" Type="http://schemas.openxmlformats.org/officeDocument/2006/relationships/image" Target="../media/image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ue text on a black background&#10;&#10;AI-generated content may be incorrect.">
            <a:extLst>
              <a:ext uri="{FF2B5EF4-FFF2-40B4-BE49-F238E27FC236}">
                <a16:creationId xmlns:a16="http://schemas.microsoft.com/office/drawing/2014/main" id="{42B7F1D2-9C9E-128F-5BA7-17A46FA4F6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4954" y="380263"/>
            <a:ext cx="2320479" cy="1035201"/>
          </a:xfrm>
          <a:prstGeom prst="rect">
            <a:avLst/>
          </a:prstGeom>
        </p:spPr>
      </p:pic>
      <p:sp>
        <p:nvSpPr>
          <p:cNvPr id="5" name="TextBox 4">
            <a:extLst>
              <a:ext uri="{FF2B5EF4-FFF2-40B4-BE49-F238E27FC236}">
                <a16:creationId xmlns:a16="http://schemas.microsoft.com/office/drawing/2014/main" id="{3613F844-7462-B88B-CE6C-A2F7B6A0C2FF}"/>
              </a:ext>
            </a:extLst>
          </p:cNvPr>
          <p:cNvSpPr txBox="1"/>
          <p:nvPr/>
        </p:nvSpPr>
        <p:spPr>
          <a:xfrm>
            <a:off x="2430000" y="1515948"/>
            <a:ext cx="7332000" cy="1015663"/>
          </a:xfrm>
          <a:prstGeom prst="rect">
            <a:avLst/>
          </a:prstGeom>
          <a:noFill/>
        </p:spPr>
        <p:txBody>
          <a:bodyPr wrap="square" rtlCol="0">
            <a:spAutoFit/>
          </a:bodyPr>
          <a:lstStyle/>
          <a:p>
            <a:pPr algn="ctr"/>
            <a:r>
              <a:rPr lang="en-GB" sz="6000" b="1" dirty="0">
                <a:solidFill>
                  <a:srgbClr val="002A41"/>
                </a:solidFill>
              </a:rPr>
              <a:t>When to Take Notes</a:t>
            </a:r>
          </a:p>
        </p:txBody>
      </p:sp>
      <p:sp>
        <p:nvSpPr>
          <p:cNvPr id="6" name="TextBox 5">
            <a:extLst>
              <a:ext uri="{FF2B5EF4-FFF2-40B4-BE49-F238E27FC236}">
                <a16:creationId xmlns:a16="http://schemas.microsoft.com/office/drawing/2014/main" id="{A8DB7265-654E-F099-97C3-7F554D61A712}"/>
              </a:ext>
            </a:extLst>
          </p:cNvPr>
          <p:cNvSpPr txBox="1"/>
          <p:nvPr/>
        </p:nvSpPr>
        <p:spPr>
          <a:xfrm>
            <a:off x="3279909" y="2413478"/>
            <a:ext cx="5632182" cy="769441"/>
          </a:xfrm>
          <a:prstGeom prst="rect">
            <a:avLst/>
          </a:prstGeom>
          <a:noFill/>
        </p:spPr>
        <p:txBody>
          <a:bodyPr wrap="square" rtlCol="0">
            <a:spAutoFit/>
          </a:bodyPr>
          <a:lstStyle/>
          <a:p>
            <a:pPr algn="ctr"/>
            <a:r>
              <a:rPr lang="en-GB" sz="4400" dirty="0">
                <a:solidFill>
                  <a:srgbClr val="002A41"/>
                </a:solidFill>
              </a:rPr>
              <a:t>in Academic Contexts</a:t>
            </a:r>
            <a:endParaRPr lang="en-GB" sz="4400" b="1" dirty="0">
              <a:solidFill>
                <a:srgbClr val="002A41"/>
              </a:solidFill>
            </a:endParaRPr>
          </a:p>
        </p:txBody>
      </p:sp>
      <p:pic>
        <p:nvPicPr>
          <p:cNvPr id="12" name="Graphic 11">
            <a:extLst>
              <a:ext uri="{FF2B5EF4-FFF2-40B4-BE49-F238E27FC236}">
                <a16:creationId xmlns:a16="http://schemas.microsoft.com/office/drawing/2014/main" id="{7942E7E2-4DDE-4412-7879-ED7264FECCE7}"/>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22250" y="3342029"/>
            <a:ext cx="4263508" cy="2472834"/>
          </a:xfrm>
          <a:prstGeom prst="rect">
            <a:avLst/>
          </a:prstGeom>
        </p:spPr>
      </p:pic>
      <p:pic>
        <p:nvPicPr>
          <p:cNvPr id="13" name="Slide 1">
            <a:hlinkClick r:id="" action="ppaction://media"/>
            <a:extLst>
              <a:ext uri="{FF2B5EF4-FFF2-40B4-BE49-F238E27FC236}">
                <a16:creationId xmlns:a16="http://schemas.microsoft.com/office/drawing/2014/main" id="{83252E49-FD15-C4FD-8135-ECFFDE8DE8C5}"/>
              </a:ext>
            </a:extLst>
          </p:cNvPr>
          <p:cNvPicPr>
            <a:picLocks noChangeAspect="1"/>
          </p:cNvPicPr>
          <p:nvPr>
            <a:audioFile r:link="rId1"/>
            <p:extLst>
              <p:ext uri="{DAA4B4D4-6D71-4841-9C94-3DE7FCFB9230}">
                <p14:media xmlns:p14="http://schemas.microsoft.com/office/powerpoint/2010/main" r:embed="rId2">
                  <p14:trim st="1296"/>
                </p14:media>
              </p:ext>
            </p:extLst>
          </p:nvPr>
        </p:nvPicPr>
        <p:blipFill>
          <a:blip r:embed="rId8"/>
          <a:stretch>
            <a:fillRect/>
          </a:stretch>
        </p:blipFill>
        <p:spPr>
          <a:xfrm>
            <a:off x="0" y="6370637"/>
            <a:ext cx="487363" cy="487363"/>
          </a:xfrm>
          <a:prstGeom prst="rect">
            <a:avLst/>
          </a:prstGeom>
        </p:spPr>
      </p:pic>
      <p:pic>
        <p:nvPicPr>
          <p:cNvPr id="14" name="calm-soft-background-music-357212">
            <a:hlinkClick r:id="" action="ppaction://media"/>
            <a:extLst>
              <a:ext uri="{FF2B5EF4-FFF2-40B4-BE49-F238E27FC236}">
                <a16:creationId xmlns:a16="http://schemas.microsoft.com/office/drawing/2014/main" id="{E0F89AE3-36B5-4A6C-7036-6581372D0CE9}"/>
              </a:ext>
            </a:extLst>
          </p:cNvPr>
          <p:cNvPicPr>
            <a:picLocks noChangeAspect="1"/>
          </p:cNvPicPr>
          <p:nvPr>
            <a:audioFile r:link="rId1"/>
            <p:extLst>
              <p:ext uri="{DAA4B4D4-6D71-4841-9C94-3DE7FCFB9230}">
                <p14:media xmlns:p14="http://schemas.microsoft.com/office/powerpoint/2010/main" r:embed="rId3">
                  <p14:trim end="54458.2187"/>
                  <p14:fade out="2000"/>
                </p14:media>
              </p:ext>
            </p:extLst>
          </p:nvPr>
        </p:nvPicPr>
        <p:blipFill>
          <a:blip r:embed="rId8"/>
          <a:stretch>
            <a:fillRect/>
          </a:stretch>
        </p:blipFill>
        <p:spPr>
          <a:xfrm>
            <a:off x="12315717" y="6370637"/>
            <a:ext cx="487363" cy="487363"/>
          </a:xfrm>
          <a:prstGeom prst="rect">
            <a:avLst/>
          </a:prstGeom>
        </p:spPr>
      </p:pic>
      <p:pic>
        <p:nvPicPr>
          <p:cNvPr id="3" name="Graphic 2">
            <a:extLst>
              <a:ext uri="{FF2B5EF4-FFF2-40B4-BE49-F238E27FC236}">
                <a16:creationId xmlns:a16="http://schemas.microsoft.com/office/drawing/2014/main" id="{7D18EBE0-915E-7701-6393-097FF2AD2F8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855385" y="6287296"/>
            <a:ext cx="1143000" cy="393700"/>
          </a:xfrm>
          <a:prstGeom prst="rect">
            <a:avLst/>
          </a:prstGeom>
        </p:spPr>
      </p:pic>
      <p:sp>
        <p:nvSpPr>
          <p:cNvPr id="8" name="TextBox 7">
            <a:extLst>
              <a:ext uri="{FF2B5EF4-FFF2-40B4-BE49-F238E27FC236}">
                <a16:creationId xmlns:a16="http://schemas.microsoft.com/office/drawing/2014/main" id="{9AE87850-C6E1-8FD2-FD6E-5BBC1E6994B6}"/>
              </a:ext>
            </a:extLst>
          </p:cNvPr>
          <p:cNvSpPr txBox="1"/>
          <p:nvPr/>
        </p:nvSpPr>
        <p:spPr>
          <a:xfrm>
            <a:off x="6209882" y="6336576"/>
            <a:ext cx="4486838" cy="323165"/>
          </a:xfrm>
          <a:prstGeom prst="rect">
            <a:avLst/>
          </a:prstGeom>
          <a:noFill/>
        </p:spPr>
        <p:txBody>
          <a:bodyPr wrap="square">
            <a:spAutoFit/>
          </a:bodyPr>
          <a:lstStyle/>
          <a:p>
            <a:r>
              <a:rPr lang="en-GB" sz="1500" b="0" i="0" dirty="0">
                <a:solidFill>
                  <a:srgbClr val="002A41"/>
                </a:solidFill>
                <a:effectLst/>
                <a:latin typeface="-apple-system"/>
              </a:rPr>
              <a:t>© Abby Catterson, Durham University, CC BY 4.0, 2026</a:t>
            </a:r>
            <a:endParaRPr lang="en-US" dirty="0"/>
          </a:p>
        </p:txBody>
      </p:sp>
    </p:spTree>
    <p:extLst>
      <p:ext uri="{BB962C8B-B14F-4D97-AF65-F5344CB8AC3E}">
        <p14:creationId xmlns:p14="http://schemas.microsoft.com/office/powerpoint/2010/main" val="31413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par>
                                <p:cTn id="7" presetID="1" presetClass="mediacall" presetSubtype="0" fill="hold" nodeType="withEffect">
                                  <p:stCondLst>
                                    <p:cond delay="700"/>
                                  </p:stCondLst>
                                  <p:childTnLst>
                                    <p:cmd type="call" cmd="playFrom(0.0)">
                                      <p:cBhvr>
                                        <p:cTn id="8" dur="13795" fill="hold"/>
                                        <p:tgtEl>
                                          <p:spTgt spid="13"/>
                                        </p:tgtEl>
                                      </p:cBhvr>
                                    </p:cmd>
                                  </p:childTnLst>
                                </p:cTn>
                              </p:par>
                              <p:par>
                                <p:cTn id="9" presetID="37" presetClass="entr" presetSubtype="0" fill="hold" grpId="0" nodeType="with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00"/>
                                        <p:tgtEl>
                                          <p:spTgt spid="5"/>
                                        </p:tgtEl>
                                      </p:cBhvr>
                                    </p:animEffect>
                                    <p:anim calcmode="lin" valueType="num">
                                      <p:cBhvr>
                                        <p:cTn id="12" dur="1200" fill="hold"/>
                                        <p:tgtEl>
                                          <p:spTgt spid="5"/>
                                        </p:tgtEl>
                                        <p:attrNameLst>
                                          <p:attrName>ppt_x</p:attrName>
                                        </p:attrNameLst>
                                      </p:cBhvr>
                                      <p:tavLst>
                                        <p:tav tm="0">
                                          <p:val>
                                            <p:strVal val="#ppt_x"/>
                                          </p:val>
                                        </p:tav>
                                        <p:tav tm="100000">
                                          <p:val>
                                            <p:strVal val="#ppt_x"/>
                                          </p:val>
                                        </p:tav>
                                      </p:tavLst>
                                    </p:anim>
                                    <p:anim calcmode="lin" valueType="num">
                                      <p:cBhvr>
                                        <p:cTn id="13" dur="1080" decel="100000" fill="hold"/>
                                        <p:tgtEl>
                                          <p:spTgt spid="5"/>
                                        </p:tgtEl>
                                        <p:attrNameLst>
                                          <p:attrName>ppt_y</p:attrName>
                                        </p:attrNameLst>
                                      </p:cBhvr>
                                      <p:tavLst>
                                        <p:tav tm="0">
                                          <p:val>
                                            <p:strVal val="#ppt_y+1"/>
                                          </p:val>
                                        </p:tav>
                                        <p:tav tm="100000">
                                          <p:val>
                                            <p:strVal val="#ppt_y-.03"/>
                                          </p:val>
                                        </p:tav>
                                      </p:tavLst>
                                    </p:anim>
                                    <p:anim calcmode="lin" valueType="num">
                                      <p:cBhvr>
                                        <p:cTn id="14" dur="120" accel="100000" fill="hold">
                                          <p:stCondLst>
                                            <p:cond delay="1080"/>
                                          </p:stCondLst>
                                        </p:cTn>
                                        <p:tgtEl>
                                          <p:spTgt spid="5"/>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22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200"/>
                                        <p:tgtEl>
                                          <p:spTgt spid="6"/>
                                        </p:tgtEl>
                                      </p:cBhvr>
                                    </p:animEffect>
                                    <p:anim calcmode="lin" valueType="num">
                                      <p:cBhvr>
                                        <p:cTn id="18" dur="1200" fill="hold"/>
                                        <p:tgtEl>
                                          <p:spTgt spid="6"/>
                                        </p:tgtEl>
                                        <p:attrNameLst>
                                          <p:attrName>ppt_x</p:attrName>
                                        </p:attrNameLst>
                                      </p:cBhvr>
                                      <p:tavLst>
                                        <p:tav tm="0">
                                          <p:val>
                                            <p:strVal val="#ppt_x"/>
                                          </p:val>
                                        </p:tav>
                                        <p:tav tm="100000">
                                          <p:val>
                                            <p:strVal val="#ppt_x"/>
                                          </p:val>
                                        </p:tav>
                                      </p:tavLst>
                                    </p:anim>
                                    <p:anim calcmode="lin" valueType="num">
                                      <p:cBhvr>
                                        <p:cTn id="19" dur="1080" decel="100000" fill="hold"/>
                                        <p:tgtEl>
                                          <p:spTgt spid="6"/>
                                        </p:tgtEl>
                                        <p:attrNameLst>
                                          <p:attrName>ppt_y</p:attrName>
                                        </p:attrNameLst>
                                      </p:cBhvr>
                                      <p:tavLst>
                                        <p:tav tm="0">
                                          <p:val>
                                            <p:strVal val="#ppt_y+1"/>
                                          </p:val>
                                        </p:tav>
                                        <p:tav tm="100000">
                                          <p:val>
                                            <p:strVal val="#ppt_y-.03"/>
                                          </p:val>
                                        </p:tav>
                                      </p:tavLst>
                                    </p:anim>
                                    <p:anim calcmode="lin" valueType="num">
                                      <p:cBhvr>
                                        <p:cTn id="20" dur="120" accel="100000" fill="hold">
                                          <p:stCondLst>
                                            <p:cond delay="1080"/>
                                          </p:stCondLst>
                                        </p:cTn>
                                        <p:tgtEl>
                                          <p:spTgt spid="6"/>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34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200"/>
                                        <p:tgtEl>
                                          <p:spTgt spid="12"/>
                                        </p:tgtEl>
                                      </p:cBhvr>
                                    </p:animEffect>
                                    <p:anim calcmode="lin" valueType="num">
                                      <p:cBhvr>
                                        <p:cTn id="24" dur="1200" fill="hold"/>
                                        <p:tgtEl>
                                          <p:spTgt spid="12"/>
                                        </p:tgtEl>
                                        <p:attrNameLst>
                                          <p:attrName>ppt_x</p:attrName>
                                        </p:attrNameLst>
                                      </p:cBhvr>
                                      <p:tavLst>
                                        <p:tav tm="0">
                                          <p:val>
                                            <p:strVal val="#ppt_x"/>
                                          </p:val>
                                        </p:tav>
                                        <p:tav tm="100000">
                                          <p:val>
                                            <p:strVal val="#ppt_x"/>
                                          </p:val>
                                        </p:tav>
                                      </p:tavLst>
                                    </p:anim>
                                    <p:anim calcmode="lin" valueType="num">
                                      <p:cBhvr>
                                        <p:cTn id="25" dur="1080" decel="100000" fill="hold"/>
                                        <p:tgtEl>
                                          <p:spTgt spid="12"/>
                                        </p:tgtEl>
                                        <p:attrNameLst>
                                          <p:attrName>ppt_y</p:attrName>
                                        </p:attrNameLst>
                                      </p:cBhvr>
                                      <p:tavLst>
                                        <p:tav tm="0">
                                          <p:val>
                                            <p:strVal val="#ppt_y+1"/>
                                          </p:val>
                                        </p:tav>
                                        <p:tav tm="100000">
                                          <p:val>
                                            <p:strVal val="#ppt_y-.03"/>
                                          </p:val>
                                        </p:tav>
                                      </p:tavLst>
                                    </p:anim>
                                    <p:anim calcmode="lin" valueType="num">
                                      <p:cBhvr>
                                        <p:cTn id="26" dur="120" accel="100000" fill="hold">
                                          <p:stCondLst>
                                            <p:cond delay="1080"/>
                                          </p:stCondLst>
                                        </p:cTn>
                                        <p:tgtEl>
                                          <p:spTgt spid="12"/>
                                        </p:tgtEl>
                                        <p:attrNameLst>
                                          <p:attrName>ppt_y</p:attrName>
                                        </p:attrNameLst>
                                      </p:cBhvr>
                                      <p:tavLst>
                                        <p:tav tm="0">
                                          <p:val>
                                            <p:strVal val="#ppt_y-.03"/>
                                          </p:val>
                                        </p:tav>
                                        <p:tav tm="100000">
                                          <p:val>
                                            <p:strVal val="#ppt_y"/>
                                          </p:val>
                                        </p:tav>
                                      </p:tavLst>
                                    </p:anim>
                                  </p:childTnLst>
                                </p:cTn>
                              </p:par>
                              <p:par>
                                <p:cTn id="27" presetID="10" presetClass="entr" presetSubtype="0" fill="hold" grpId="0" nodeType="withEffect">
                                  <p:stCondLst>
                                    <p:cond delay="40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nodeType="withEffect">
                                  <p:stCondLst>
                                    <p:cond delay="400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3" fill="hold" display="0">
                  <p:stCondLst>
                    <p:cond delay="indefinite"/>
                  </p:stCondLst>
                  <p:endCondLst>
                    <p:cond evt="onStopAudio" delay="0">
                      <p:tgtEl>
                        <p:sldTgt/>
                      </p:tgtEl>
                    </p:cond>
                  </p:endCondLst>
                </p:cTn>
                <p:tgtEl>
                  <p:spTgt spid="13"/>
                </p:tgtEl>
              </p:cMediaNode>
            </p:audio>
            <p:audio>
              <p:cMediaNode vol="7576" numSld="999" showWhenStopped="0">
                <p:cTn id="34" repeatCount="indefinite" fill="hold" display="0">
                  <p:stCondLst>
                    <p:cond delay="indefinite"/>
                  </p:stCondLst>
                  <p:endCondLst>
                    <p:cond evt="onStopAudio" delay="0">
                      <p:tgtEl>
                        <p:sldTgt/>
                      </p:tgtEl>
                    </p:cond>
                  </p:endCondLst>
                </p:cTn>
                <p:tgtEl>
                  <p:spTgt spid="14"/>
                </p:tgtEl>
              </p:cMediaNode>
            </p:audio>
          </p:childTnLst>
        </p:cTn>
      </p:par>
    </p:tnLst>
    <p:bldLst>
      <p:bldP spid="5"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9730B5-F083-C16E-64B6-DAAE0C58A9DF}"/>
              </a:ext>
            </a:extLst>
          </p:cNvPr>
          <p:cNvSpPr txBox="1"/>
          <p:nvPr/>
        </p:nvSpPr>
        <p:spPr>
          <a:xfrm>
            <a:off x="2510981" y="200106"/>
            <a:ext cx="7170040"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rPr>
              <a:t>Why does it</a:t>
            </a:r>
            <a:r>
              <a:rPr kumimoji="0" lang="en-GB" sz="6000" b="1" i="0" u="none" strike="noStrike" kern="1200" cap="none" spc="0" normalizeH="0" noProof="0" dirty="0">
                <a:ln>
                  <a:noFill/>
                </a:ln>
                <a:solidFill>
                  <a:srgbClr val="002A41"/>
                </a:solidFill>
                <a:effectLst/>
                <a:uLnTx/>
                <a:uFillTx/>
                <a:latin typeface="Aptos" panose="02110004020202020204"/>
                <a:ea typeface="+mn-ea"/>
                <a:cs typeface="+mn-cs"/>
              </a:rPr>
              <a:t> matter</a:t>
            </a:r>
            <a:r>
              <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rPr>
              <a:t>?</a:t>
            </a:r>
          </a:p>
        </p:txBody>
      </p:sp>
      <p:pic>
        <p:nvPicPr>
          <p:cNvPr id="7" name="Graphic 6">
            <a:extLst>
              <a:ext uri="{FF2B5EF4-FFF2-40B4-BE49-F238E27FC236}">
                <a16:creationId xmlns:a16="http://schemas.microsoft.com/office/drawing/2014/main" id="{081DBD8E-5FDE-1F49-5ACC-DF7A7CD78FD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483773" y="2111835"/>
            <a:ext cx="2166416" cy="1581483"/>
          </a:xfrm>
          <a:prstGeom prst="rect">
            <a:avLst/>
          </a:prstGeom>
        </p:spPr>
      </p:pic>
      <p:sp>
        <p:nvSpPr>
          <p:cNvPr id="11" name="TextBox 10">
            <a:extLst>
              <a:ext uri="{FF2B5EF4-FFF2-40B4-BE49-F238E27FC236}">
                <a16:creationId xmlns:a16="http://schemas.microsoft.com/office/drawing/2014/main" id="{B5183153-4A2B-E06E-6299-3CFE3853FC0E}"/>
              </a:ext>
            </a:extLst>
          </p:cNvPr>
          <p:cNvSpPr txBox="1"/>
          <p:nvPr/>
        </p:nvSpPr>
        <p:spPr>
          <a:xfrm>
            <a:off x="1050823" y="4103347"/>
            <a:ext cx="2920314" cy="1754326"/>
          </a:xfrm>
          <a:prstGeom prst="rect">
            <a:avLst/>
          </a:prstGeom>
          <a:noFill/>
        </p:spPr>
        <p:txBody>
          <a:bodyPr wrap="square" rtlCol="0">
            <a:spAutoFit/>
          </a:bodyPr>
          <a:lstStyle/>
          <a:p>
            <a:pPr algn="ctr"/>
            <a:r>
              <a:rPr lang="en-GB" sz="3600" b="1" dirty="0">
                <a:solidFill>
                  <a:srgbClr val="002A41"/>
                </a:solidFill>
              </a:rPr>
              <a:t>Making sense </a:t>
            </a:r>
            <a:r>
              <a:rPr lang="en-GB" sz="3600" dirty="0">
                <a:solidFill>
                  <a:srgbClr val="002A41"/>
                </a:solidFill>
              </a:rPr>
              <a:t>of ideas</a:t>
            </a:r>
          </a:p>
        </p:txBody>
      </p:sp>
      <p:sp>
        <p:nvSpPr>
          <p:cNvPr id="12" name="TextBox 11">
            <a:extLst>
              <a:ext uri="{FF2B5EF4-FFF2-40B4-BE49-F238E27FC236}">
                <a16:creationId xmlns:a16="http://schemas.microsoft.com/office/drawing/2014/main" id="{0D32072A-0BF0-35C4-265E-66CCE5AC87C7}"/>
              </a:ext>
            </a:extLst>
          </p:cNvPr>
          <p:cNvSpPr txBox="1"/>
          <p:nvPr/>
        </p:nvSpPr>
        <p:spPr>
          <a:xfrm>
            <a:off x="4526260" y="4123194"/>
            <a:ext cx="3139479" cy="1200329"/>
          </a:xfrm>
          <a:prstGeom prst="rect">
            <a:avLst/>
          </a:prstGeom>
          <a:noFill/>
        </p:spPr>
        <p:txBody>
          <a:bodyPr wrap="square" rtlCol="0">
            <a:spAutoFit/>
          </a:bodyPr>
          <a:lstStyle/>
          <a:p>
            <a:pPr algn="ctr"/>
            <a:r>
              <a:rPr lang="en-GB" sz="3600" b="1" dirty="0">
                <a:solidFill>
                  <a:srgbClr val="002A41"/>
                </a:solidFill>
              </a:rPr>
              <a:t>Remembering</a:t>
            </a:r>
            <a:r>
              <a:rPr lang="en-GB" sz="3600" dirty="0">
                <a:solidFill>
                  <a:srgbClr val="002A41"/>
                </a:solidFill>
              </a:rPr>
              <a:t> key ideas</a:t>
            </a:r>
          </a:p>
        </p:txBody>
      </p:sp>
      <p:sp>
        <p:nvSpPr>
          <p:cNvPr id="13" name="TextBox 12">
            <a:extLst>
              <a:ext uri="{FF2B5EF4-FFF2-40B4-BE49-F238E27FC236}">
                <a16:creationId xmlns:a16="http://schemas.microsoft.com/office/drawing/2014/main" id="{CCD00EB0-2069-DB7E-26F8-ED272C4048BF}"/>
              </a:ext>
            </a:extLst>
          </p:cNvPr>
          <p:cNvSpPr txBox="1"/>
          <p:nvPr/>
        </p:nvSpPr>
        <p:spPr>
          <a:xfrm>
            <a:off x="8172568" y="4123194"/>
            <a:ext cx="3016898" cy="1754326"/>
          </a:xfrm>
          <a:prstGeom prst="rect">
            <a:avLst/>
          </a:prstGeom>
          <a:noFill/>
        </p:spPr>
        <p:txBody>
          <a:bodyPr wrap="square" rtlCol="0">
            <a:spAutoFit/>
          </a:bodyPr>
          <a:lstStyle/>
          <a:p>
            <a:pPr algn="ctr"/>
            <a:r>
              <a:rPr lang="en-GB" sz="3600" b="1" dirty="0">
                <a:solidFill>
                  <a:srgbClr val="002A41"/>
                </a:solidFill>
              </a:rPr>
              <a:t>Staying focused </a:t>
            </a:r>
            <a:r>
              <a:rPr lang="en-GB" sz="3600" dirty="0">
                <a:solidFill>
                  <a:srgbClr val="002A41"/>
                </a:solidFill>
              </a:rPr>
              <a:t>during tasks</a:t>
            </a:r>
          </a:p>
        </p:txBody>
      </p:sp>
      <p:pic>
        <p:nvPicPr>
          <p:cNvPr id="31" name="Slide 2">
            <a:hlinkClick r:id="" action="ppaction://media"/>
            <a:extLst>
              <a:ext uri="{FF2B5EF4-FFF2-40B4-BE49-F238E27FC236}">
                <a16:creationId xmlns:a16="http://schemas.microsoft.com/office/drawing/2014/main" id="{7C7E8484-1539-40D4-FA39-3E095FD9B21E}"/>
              </a:ext>
            </a:extLst>
          </p:cNvPr>
          <p:cNvPicPr>
            <a:picLocks noChangeAspect="1"/>
          </p:cNvPicPr>
          <p:nvPr>
            <a:audioFile r:link="rId1"/>
            <p:extLst>
              <p:ext uri="{DAA4B4D4-6D71-4841-9C94-3DE7FCFB9230}">
                <p14:media xmlns:p14="http://schemas.microsoft.com/office/powerpoint/2010/main" r:embed="rId2">
                  <p14:trim st="722" end="1086.2879"/>
                </p14:media>
              </p:ext>
            </p:extLst>
          </p:nvPr>
        </p:nvPicPr>
        <p:blipFill>
          <a:blip r:embed="rId6"/>
          <a:stretch>
            <a:fillRect/>
          </a:stretch>
        </p:blipFill>
        <p:spPr>
          <a:xfrm>
            <a:off x="0" y="6370637"/>
            <a:ext cx="487363" cy="487363"/>
          </a:xfrm>
          <a:prstGeom prst="rect">
            <a:avLst/>
          </a:prstGeom>
        </p:spPr>
      </p:pic>
      <p:pic>
        <p:nvPicPr>
          <p:cNvPr id="3" name="Graphic 2">
            <a:extLst>
              <a:ext uri="{FF2B5EF4-FFF2-40B4-BE49-F238E27FC236}">
                <a16:creationId xmlns:a16="http://schemas.microsoft.com/office/drawing/2014/main" id="{5AE14F2F-AEF9-4A4E-FC58-1C11054C2DD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73636" y="1848639"/>
            <a:ext cx="2083405" cy="2107874"/>
          </a:xfrm>
          <a:prstGeom prst="rect">
            <a:avLst/>
          </a:prstGeom>
        </p:spPr>
      </p:pic>
      <p:pic>
        <p:nvPicPr>
          <p:cNvPr id="6" name="Graphic 5">
            <a:extLst>
              <a:ext uri="{FF2B5EF4-FFF2-40B4-BE49-F238E27FC236}">
                <a16:creationId xmlns:a16="http://schemas.microsoft.com/office/drawing/2014/main" id="{E0B7CEFB-D2B1-D996-B1CE-D18E3EA5AC9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541809" y="2235993"/>
            <a:ext cx="2277269" cy="1537157"/>
          </a:xfrm>
          <a:prstGeom prst="rect">
            <a:avLst/>
          </a:prstGeom>
        </p:spPr>
      </p:pic>
    </p:spTree>
    <p:extLst>
      <p:ext uri="{BB962C8B-B14F-4D97-AF65-F5344CB8AC3E}">
        <p14:creationId xmlns:p14="http://schemas.microsoft.com/office/powerpoint/2010/main" val="10553381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97" fill="hold"/>
                                        <p:tgtEl>
                                          <p:spTgt spid="31"/>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440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p:tgtEl>
                                          <p:spTgt spid="11"/>
                                        </p:tgtEl>
                                        <p:attrNameLst>
                                          <p:attrName>ppt_y</p:attrName>
                                        </p:attrNameLst>
                                      </p:cBhvr>
                                      <p:tavLst>
                                        <p:tav tm="0">
                                          <p:val>
                                            <p:strVal val="#ppt_y+#ppt_h*1.125000"/>
                                          </p:val>
                                        </p:tav>
                                        <p:tav tm="100000">
                                          <p:val>
                                            <p:strVal val="#ppt_y"/>
                                          </p:val>
                                        </p:tav>
                                      </p:tavLst>
                                    </p:anim>
                                    <p:animEffect transition="in" filter="wipe(up)">
                                      <p:cBhvr>
                                        <p:cTn id="14" dur="500"/>
                                        <p:tgtEl>
                                          <p:spTgt spid="11"/>
                                        </p:tgtEl>
                                      </p:cBhvr>
                                    </p:animEffect>
                                  </p:childTnLst>
                                </p:cTn>
                              </p:par>
                              <p:par>
                                <p:cTn id="15" presetID="12" presetClass="entr" presetSubtype="1" fill="hold" nodeType="withEffect">
                                  <p:stCondLst>
                                    <p:cond delay="44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par>
                                <p:cTn id="19" presetID="26" presetClass="emph" presetSubtype="0" fill="hold" nodeType="withEffect">
                                  <p:stCondLst>
                                    <p:cond delay="4900"/>
                                  </p:stCondLst>
                                  <p:childTnLst>
                                    <p:animEffect transition="out" filter="fade">
                                      <p:cBhvr>
                                        <p:cTn id="20" dur="700" tmFilter="0, 0; .2, .5; .8, .5; 1, 0"/>
                                        <p:tgtEl>
                                          <p:spTgt spid="7"/>
                                        </p:tgtEl>
                                      </p:cBhvr>
                                    </p:animEffect>
                                    <p:animScale>
                                      <p:cBhvr>
                                        <p:cTn id="21" dur="350" autoRev="1" fill="hold"/>
                                        <p:tgtEl>
                                          <p:spTgt spid="7"/>
                                        </p:tgtEl>
                                      </p:cBhvr>
                                      <p:by x="105000" y="105000"/>
                                    </p:animScale>
                                  </p:childTnLst>
                                </p:cTn>
                              </p:par>
                              <p:par>
                                <p:cTn id="22" presetID="12" presetClass="entr" presetSubtype="4" fill="hold" grpId="0" nodeType="withEffect">
                                  <p:stCondLst>
                                    <p:cond delay="670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par>
                                <p:cTn id="26" presetID="12" presetClass="entr" presetSubtype="1" fill="hold" nodeType="withEffect">
                                  <p:stCondLst>
                                    <p:cond delay="670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ppt_y</p:attrName>
                                        </p:attrNameLst>
                                      </p:cBhvr>
                                      <p:tavLst>
                                        <p:tav tm="0">
                                          <p:val>
                                            <p:strVal val="#ppt_y-#ppt_h*1.125000"/>
                                          </p:val>
                                        </p:tav>
                                        <p:tav tm="100000">
                                          <p:val>
                                            <p:strVal val="#ppt_y"/>
                                          </p:val>
                                        </p:tav>
                                      </p:tavLst>
                                    </p:anim>
                                    <p:animEffect transition="in" filter="wipe(down)">
                                      <p:cBhvr>
                                        <p:cTn id="29" dur="500"/>
                                        <p:tgtEl>
                                          <p:spTgt spid="3"/>
                                        </p:tgtEl>
                                      </p:cBhvr>
                                    </p:animEffect>
                                  </p:childTnLst>
                                </p:cTn>
                              </p:par>
                              <p:par>
                                <p:cTn id="30" presetID="26" presetClass="emph" presetSubtype="0" fill="hold" nodeType="withEffect">
                                  <p:stCondLst>
                                    <p:cond delay="7200"/>
                                  </p:stCondLst>
                                  <p:childTnLst>
                                    <p:animEffect transition="out" filter="fade">
                                      <p:cBhvr>
                                        <p:cTn id="31" dur="700" tmFilter="0, 0; .2, .5; .8, .5; 1, 0"/>
                                        <p:tgtEl>
                                          <p:spTgt spid="3"/>
                                        </p:tgtEl>
                                      </p:cBhvr>
                                    </p:animEffect>
                                    <p:animScale>
                                      <p:cBhvr>
                                        <p:cTn id="32" dur="350" autoRev="1" fill="hold"/>
                                        <p:tgtEl>
                                          <p:spTgt spid="3"/>
                                        </p:tgtEl>
                                      </p:cBhvr>
                                      <p:by x="105000" y="105000"/>
                                    </p:animScale>
                                  </p:childTnLst>
                                </p:cTn>
                              </p:par>
                              <p:par>
                                <p:cTn id="33" presetID="12" presetClass="entr" presetSubtype="4" fill="hold" grpId="0" nodeType="withEffect">
                                  <p:stCondLst>
                                    <p:cond delay="93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par>
                                <p:cTn id="37" presetID="12" presetClass="entr" presetSubtype="1" fill="hold" nodeType="withEffect">
                                  <p:stCondLst>
                                    <p:cond delay="930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p:tgtEl>
                                          <p:spTgt spid="6"/>
                                        </p:tgtEl>
                                        <p:attrNameLst>
                                          <p:attrName>ppt_y</p:attrName>
                                        </p:attrNameLst>
                                      </p:cBhvr>
                                      <p:tavLst>
                                        <p:tav tm="0">
                                          <p:val>
                                            <p:strVal val="#ppt_y-#ppt_h*1.125000"/>
                                          </p:val>
                                        </p:tav>
                                        <p:tav tm="100000">
                                          <p:val>
                                            <p:strVal val="#ppt_y"/>
                                          </p:val>
                                        </p:tav>
                                      </p:tavLst>
                                    </p:anim>
                                    <p:animEffect transition="in" filter="wipe(down)">
                                      <p:cBhvr>
                                        <p:cTn id="40" dur="500"/>
                                        <p:tgtEl>
                                          <p:spTgt spid="6"/>
                                        </p:tgtEl>
                                      </p:cBhvr>
                                    </p:animEffect>
                                  </p:childTnLst>
                                </p:cTn>
                              </p:par>
                              <p:par>
                                <p:cTn id="41" presetID="26" presetClass="emph" presetSubtype="0" fill="hold" nodeType="withEffect">
                                  <p:stCondLst>
                                    <p:cond delay="9800"/>
                                  </p:stCondLst>
                                  <p:childTnLst>
                                    <p:animEffect transition="out" filter="fade">
                                      <p:cBhvr>
                                        <p:cTn id="42" dur="700" tmFilter="0, 0; .2, .5; .8, .5; 1, 0"/>
                                        <p:tgtEl>
                                          <p:spTgt spid="6"/>
                                        </p:tgtEl>
                                      </p:cBhvr>
                                    </p:animEffect>
                                    <p:animScale>
                                      <p:cBhvr>
                                        <p:cTn id="43" dur="3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4" fill="hold" display="0">
                  <p:stCondLst>
                    <p:cond delay="indefinite"/>
                  </p:stCondLst>
                  <p:endCondLst>
                    <p:cond evt="onStopAudio" delay="0">
                      <p:tgtEl>
                        <p:sldTgt/>
                      </p:tgtEl>
                    </p:cond>
                  </p:endCondLst>
                </p:cTn>
                <p:tgtEl>
                  <p:spTgt spid="31"/>
                </p:tgtEl>
              </p:cMediaNode>
            </p:audio>
          </p:childTnLst>
        </p:cTn>
      </p:par>
    </p:tnLst>
    <p:bldLst>
      <p:bldP spid="4"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7FADA-B0A9-8BBB-3EBC-475995C68C1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642D1B3-673A-5378-80AB-7D63B043AF46}"/>
              </a:ext>
            </a:extLst>
          </p:cNvPr>
          <p:cNvSpPr txBox="1"/>
          <p:nvPr/>
        </p:nvSpPr>
        <p:spPr>
          <a:xfrm>
            <a:off x="2510981" y="200106"/>
            <a:ext cx="7170040"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rPr>
              <a:t>Why does it</a:t>
            </a:r>
            <a:r>
              <a:rPr kumimoji="0" lang="en-GB" sz="6000" b="1" i="0" u="none" strike="noStrike" kern="1200" cap="none" spc="0" normalizeH="0" noProof="0" dirty="0">
                <a:ln>
                  <a:noFill/>
                </a:ln>
                <a:solidFill>
                  <a:srgbClr val="002A41"/>
                </a:solidFill>
                <a:effectLst/>
                <a:uLnTx/>
                <a:uFillTx/>
                <a:latin typeface="Aptos" panose="02110004020202020204"/>
                <a:ea typeface="+mn-ea"/>
                <a:cs typeface="+mn-cs"/>
              </a:rPr>
              <a:t> matter</a:t>
            </a:r>
            <a:r>
              <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rPr>
              <a:t>?</a:t>
            </a:r>
          </a:p>
        </p:txBody>
      </p:sp>
      <p:sp>
        <p:nvSpPr>
          <p:cNvPr id="47" name="TextBox 46">
            <a:extLst>
              <a:ext uri="{FF2B5EF4-FFF2-40B4-BE49-F238E27FC236}">
                <a16:creationId xmlns:a16="http://schemas.microsoft.com/office/drawing/2014/main" id="{59609027-AB35-0485-469B-B7724B15DB05}"/>
              </a:ext>
            </a:extLst>
          </p:cNvPr>
          <p:cNvSpPr txBox="1"/>
          <p:nvPr/>
        </p:nvSpPr>
        <p:spPr>
          <a:xfrm>
            <a:off x="6096000" y="2245823"/>
            <a:ext cx="4105273" cy="1508105"/>
          </a:xfrm>
          <a:prstGeom prst="rect">
            <a:avLst/>
          </a:prstGeom>
          <a:noFill/>
        </p:spPr>
        <p:txBody>
          <a:bodyPr wrap="square" rtlCol="0">
            <a:spAutoFit/>
          </a:bodyPr>
          <a:lstStyle/>
          <a:p>
            <a:r>
              <a:rPr lang="en-GB" sz="4600" b="1" dirty="0">
                <a:solidFill>
                  <a:srgbClr val="002A41"/>
                </a:solidFill>
              </a:rPr>
              <a:t>Break down </a:t>
            </a:r>
            <a:r>
              <a:rPr lang="en-GB" sz="4600" dirty="0">
                <a:solidFill>
                  <a:srgbClr val="002A41"/>
                </a:solidFill>
              </a:rPr>
              <a:t>complex topics</a:t>
            </a:r>
            <a:endParaRPr lang="en-GB" sz="4600" b="1" dirty="0">
              <a:solidFill>
                <a:srgbClr val="002A41"/>
              </a:solidFill>
            </a:endParaRPr>
          </a:p>
        </p:txBody>
      </p:sp>
      <p:sp>
        <p:nvSpPr>
          <p:cNvPr id="48" name="TextBox 47">
            <a:extLst>
              <a:ext uri="{FF2B5EF4-FFF2-40B4-BE49-F238E27FC236}">
                <a16:creationId xmlns:a16="http://schemas.microsoft.com/office/drawing/2014/main" id="{4849F918-5516-3694-73F9-2DDBB9100989}"/>
              </a:ext>
            </a:extLst>
          </p:cNvPr>
          <p:cNvSpPr txBox="1"/>
          <p:nvPr/>
        </p:nvSpPr>
        <p:spPr>
          <a:xfrm>
            <a:off x="6096000" y="4184876"/>
            <a:ext cx="4931186" cy="800219"/>
          </a:xfrm>
          <a:prstGeom prst="rect">
            <a:avLst/>
          </a:prstGeom>
          <a:noFill/>
        </p:spPr>
        <p:txBody>
          <a:bodyPr wrap="square" rtlCol="0">
            <a:spAutoFit/>
          </a:bodyPr>
          <a:lstStyle/>
          <a:p>
            <a:r>
              <a:rPr lang="en-GB" sz="4600" dirty="0">
                <a:solidFill>
                  <a:srgbClr val="002A41"/>
                </a:solidFill>
              </a:rPr>
              <a:t>Spot</a:t>
            </a:r>
            <a:r>
              <a:rPr lang="en-GB" sz="4600" b="1" dirty="0">
                <a:solidFill>
                  <a:srgbClr val="002A41"/>
                </a:solidFill>
              </a:rPr>
              <a:t> connections</a:t>
            </a:r>
          </a:p>
        </p:txBody>
      </p:sp>
      <p:pic>
        <p:nvPicPr>
          <p:cNvPr id="49" name="Slide 3">
            <a:hlinkClick r:id="" action="ppaction://media"/>
            <a:extLst>
              <a:ext uri="{FF2B5EF4-FFF2-40B4-BE49-F238E27FC236}">
                <a16:creationId xmlns:a16="http://schemas.microsoft.com/office/drawing/2014/main" id="{977FABDA-074C-5302-F829-EB9771174C06}"/>
              </a:ext>
            </a:extLst>
          </p:cNvPr>
          <p:cNvPicPr>
            <a:picLocks noChangeAspect="1"/>
          </p:cNvPicPr>
          <p:nvPr>
            <a:audioFile r:link="rId1"/>
            <p:extLst>
              <p:ext uri="{DAA4B4D4-6D71-4841-9C94-3DE7FCFB9230}">
                <p14:media xmlns:p14="http://schemas.microsoft.com/office/powerpoint/2010/main" r:embed="rId2">
                  <p14:trim st="1180" end="1250.3809"/>
                </p14:media>
              </p:ext>
            </p:extLst>
          </p:nvPr>
        </p:nvPicPr>
        <p:blipFill>
          <a:blip r:embed="rId5"/>
          <a:stretch>
            <a:fillRect/>
          </a:stretch>
        </p:blipFill>
        <p:spPr>
          <a:xfrm>
            <a:off x="0" y="6370637"/>
            <a:ext cx="487363" cy="487363"/>
          </a:xfrm>
          <a:prstGeom prst="rect">
            <a:avLst/>
          </a:prstGeom>
        </p:spPr>
      </p:pic>
      <p:pic>
        <p:nvPicPr>
          <p:cNvPr id="3" name="Graphic 2">
            <a:extLst>
              <a:ext uri="{FF2B5EF4-FFF2-40B4-BE49-F238E27FC236}">
                <a16:creationId xmlns:a16="http://schemas.microsoft.com/office/drawing/2014/main" id="{A51B147D-27E8-5228-9651-9D6E5E7620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63370" y="2245823"/>
            <a:ext cx="4025585" cy="3035869"/>
          </a:xfrm>
          <a:prstGeom prst="rect">
            <a:avLst/>
          </a:prstGeom>
        </p:spPr>
      </p:pic>
    </p:spTree>
    <p:extLst>
      <p:ext uri="{BB962C8B-B14F-4D97-AF65-F5344CB8AC3E}">
        <p14:creationId xmlns:p14="http://schemas.microsoft.com/office/powerpoint/2010/main" val="351898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2" fill="hold"/>
                                        <p:tgtEl>
                                          <p:spTgt spid="49"/>
                                        </p:tgtEl>
                                      </p:cBhvr>
                                    </p:cmd>
                                  </p:childTnLst>
                                </p:cTn>
                              </p:par>
                              <p:par>
                                <p:cTn id="7" presetID="37" presetClass="entr" presetSubtype="0" fill="hold" grpId="0" nodeType="withEffect">
                                  <p:stCondLst>
                                    <p:cond delay="1900"/>
                                  </p:stCondLst>
                                  <p:childTnLst>
                                    <p:set>
                                      <p:cBhvr>
                                        <p:cTn id="8" dur="1" fill="hold">
                                          <p:stCondLst>
                                            <p:cond delay="0"/>
                                          </p:stCondLst>
                                        </p:cTn>
                                        <p:tgtEl>
                                          <p:spTgt spid="47"/>
                                        </p:tgtEl>
                                        <p:attrNameLst>
                                          <p:attrName>style.visibility</p:attrName>
                                        </p:attrNameLst>
                                      </p:cBhvr>
                                      <p:to>
                                        <p:strVal val="visible"/>
                                      </p:to>
                                    </p:set>
                                    <p:animEffect transition="in" filter="fade">
                                      <p:cBhvr>
                                        <p:cTn id="9" dur="900"/>
                                        <p:tgtEl>
                                          <p:spTgt spid="47"/>
                                        </p:tgtEl>
                                      </p:cBhvr>
                                    </p:animEffect>
                                    <p:anim calcmode="lin" valueType="num">
                                      <p:cBhvr>
                                        <p:cTn id="10" dur="900" fill="hold"/>
                                        <p:tgtEl>
                                          <p:spTgt spid="47"/>
                                        </p:tgtEl>
                                        <p:attrNameLst>
                                          <p:attrName>ppt_x</p:attrName>
                                        </p:attrNameLst>
                                      </p:cBhvr>
                                      <p:tavLst>
                                        <p:tav tm="0">
                                          <p:val>
                                            <p:strVal val="#ppt_x"/>
                                          </p:val>
                                        </p:tav>
                                        <p:tav tm="100000">
                                          <p:val>
                                            <p:strVal val="#ppt_x"/>
                                          </p:val>
                                        </p:tav>
                                      </p:tavLst>
                                    </p:anim>
                                    <p:anim calcmode="lin" valueType="num">
                                      <p:cBhvr>
                                        <p:cTn id="11" dur="810" decel="100000" fill="hold"/>
                                        <p:tgtEl>
                                          <p:spTgt spid="47"/>
                                        </p:tgtEl>
                                        <p:attrNameLst>
                                          <p:attrName>ppt_y</p:attrName>
                                        </p:attrNameLst>
                                      </p:cBhvr>
                                      <p:tavLst>
                                        <p:tav tm="0">
                                          <p:val>
                                            <p:strVal val="#ppt_y+1"/>
                                          </p:val>
                                        </p:tav>
                                        <p:tav tm="100000">
                                          <p:val>
                                            <p:strVal val="#ppt_y-.03"/>
                                          </p:val>
                                        </p:tav>
                                      </p:tavLst>
                                    </p:anim>
                                    <p:anim calcmode="lin" valueType="num">
                                      <p:cBhvr>
                                        <p:cTn id="12" dur="90" accel="100000" fill="hold">
                                          <p:stCondLst>
                                            <p:cond delay="810"/>
                                          </p:stCondLst>
                                        </p:cTn>
                                        <p:tgtEl>
                                          <p:spTgt spid="47"/>
                                        </p:tgtEl>
                                        <p:attrNameLst>
                                          <p:attrName>ppt_y</p:attrName>
                                        </p:attrNameLst>
                                      </p:cBhvr>
                                      <p:tavLst>
                                        <p:tav tm="0">
                                          <p:val>
                                            <p:strVal val="#ppt_y-.03"/>
                                          </p:val>
                                        </p:tav>
                                        <p:tav tm="100000">
                                          <p:val>
                                            <p:strVal val="#ppt_y"/>
                                          </p:val>
                                        </p:tav>
                                      </p:tavLst>
                                    </p:anim>
                                  </p:childTnLst>
                                </p:cTn>
                              </p:par>
                              <p:par>
                                <p:cTn id="13" presetID="12" presetClass="entr" presetSubtype="4" fill="hold" nodeType="withEffect">
                                  <p:stCondLst>
                                    <p:cond delay="19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par>
                                <p:cTn id="17" presetID="37" presetClass="entr" presetSubtype="0" fill="hold" grpId="0" nodeType="withEffect">
                                  <p:stCondLst>
                                    <p:cond delay="430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900"/>
                                        <p:tgtEl>
                                          <p:spTgt spid="48"/>
                                        </p:tgtEl>
                                      </p:cBhvr>
                                    </p:animEffect>
                                    <p:anim calcmode="lin" valueType="num">
                                      <p:cBhvr>
                                        <p:cTn id="20" dur="900" fill="hold"/>
                                        <p:tgtEl>
                                          <p:spTgt spid="48"/>
                                        </p:tgtEl>
                                        <p:attrNameLst>
                                          <p:attrName>ppt_x</p:attrName>
                                        </p:attrNameLst>
                                      </p:cBhvr>
                                      <p:tavLst>
                                        <p:tav tm="0">
                                          <p:val>
                                            <p:strVal val="#ppt_x"/>
                                          </p:val>
                                        </p:tav>
                                        <p:tav tm="100000">
                                          <p:val>
                                            <p:strVal val="#ppt_x"/>
                                          </p:val>
                                        </p:tav>
                                      </p:tavLst>
                                    </p:anim>
                                    <p:anim calcmode="lin" valueType="num">
                                      <p:cBhvr>
                                        <p:cTn id="21" dur="810" decel="100000" fill="hold"/>
                                        <p:tgtEl>
                                          <p:spTgt spid="48"/>
                                        </p:tgtEl>
                                        <p:attrNameLst>
                                          <p:attrName>ppt_y</p:attrName>
                                        </p:attrNameLst>
                                      </p:cBhvr>
                                      <p:tavLst>
                                        <p:tav tm="0">
                                          <p:val>
                                            <p:strVal val="#ppt_y+1"/>
                                          </p:val>
                                        </p:tav>
                                        <p:tav tm="100000">
                                          <p:val>
                                            <p:strVal val="#ppt_y-.03"/>
                                          </p:val>
                                        </p:tav>
                                      </p:tavLst>
                                    </p:anim>
                                    <p:anim calcmode="lin" valueType="num">
                                      <p:cBhvr>
                                        <p:cTn id="22" dur="90" accel="100000" fill="hold">
                                          <p:stCondLst>
                                            <p:cond delay="810"/>
                                          </p:stCondLst>
                                        </p:cTn>
                                        <p:tgtEl>
                                          <p:spTgt spid="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 fill="hold" display="0">
                  <p:stCondLst>
                    <p:cond delay="indefinite"/>
                  </p:stCondLst>
                  <p:endCondLst>
                    <p:cond evt="onStopAudio" delay="0">
                      <p:tgtEl>
                        <p:sldTgt/>
                      </p:tgtEl>
                    </p:cond>
                  </p:endCondLst>
                </p:cTn>
                <p:tgtEl>
                  <p:spTgt spid="49"/>
                </p:tgtEl>
              </p:cMediaNode>
            </p:audio>
          </p:childTnLst>
        </p:cTn>
      </p:par>
    </p:tnLst>
    <p:bldLst>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7F39D1-0E0F-A823-879A-8E2D04F3A502}"/>
              </a:ext>
            </a:extLst>
          </p:cNvPr>
          <p:cNvSpPr txBox="1"/>
          <p:nvPr/>
        </p:nvSpPr>
        <p:spPr>
          <a:xfrm>
            <a:off x="867717" y="200106"/>
            <a:ext cx="10456580"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noProof="0" dirty="0">
                <a:solidFill>
                  <a:srgbClr val="002A41"/>
                </a:solidFill>
                <a:latin typeface="Aptos" panose="02110004020202020204"/>
              </a:rPr>
              <a:t>During lectures and seminars</a:t>
            </a:r>
            <a:endPar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endParaRPr>
          </a:p>
        </p:txBody>
      </p:sp>
      <p:pic>
        <p:nvPicPr>
          <p:cNvPr id="68" name="Slide 4">
            <a:hlinkClick r:id="" action="ppaction://media"/>
            <a:extLst>
              <a:ext uri="{FF2B5EF4-FFF2-40B4-BE49-F238E27FC236}">
                <a16:creationId xmlns:a16="http://schemas.microsoft.com/office/drawing/2014/main" id="{3D3B5781-4196-45C1-6CA1-7D7626CC4939}"/>
              </a:ext>
            </a:extLst>
          </p:cNvPr>
          <p:cNvPicPr>
            <a:picLocks noChangeAspect="1"/>
          </p:cNvPicPr>
          <p:nvPr>
            <a:audioFile r:link="rId1"/>
            <p:extLst>
              <p:ext uri="{DAA4B4D4-6D71-4841-9C94-3DE7FCFB9230}">
                <p14:media xmlns:p14="http://schemas.microsoft.com/office/powerpoint/2010/main" r:embed="rId2">
                  <p14:trim st="2029" end="407.4444"/>
                </p14:media>
              </p:ext>
            </p:extLst>
          </p:nvPr>
        </p:nvPicPr>
        <p:blipFill>
          <a:blip r:embed="rId5"/>
          <a:stretch>
            <a:fillRect/>
          </a:stretch>
        </p:blipFill>
        <p:spPr>
          <a:xfrm>
            <a:off x="0" y="6301437"/>
            <a:ext cx="487363" cy="487363"/>
          </a:xfrm>
          <a:prstGeom prst="rect">
            <a:avLst/>
          </a:prstGeom>
        </p:spPr>
      </p:pic>
      <p:pic>
        <p:nvPicPr>
          <p:cNvPr id="3" name="Graphic 2">
            <a:extLst>
              <a:ext uri="{FF2B5EF4-FFF2-40B4-BE49-F238E27FC236}">
                <a16:creationId xmlns:a16="http://schemas.microsoft.com/office/drawing/2014/main" id="{97EB1B13-4665-FDE2-4730-BDCAD3A333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31232" y="1583531"/>
            <a:ext cx="7055643" cy="4556769"/>
          </a:xfrm>
          <a:prstGeom prst="rect">
            <a:avLst/>
          </a:prstGeom>
        </p:spPr>
      </p:pic>
    </p:spTree>
    <p:extLst>
      <p:ext uri="{BB962C8B-B14F-4D97-AF65-F5344CB8AC3E}">
        <p14:creationId xmlns:p14="http://schemas.microsoft.com/office/powerpoint/2010/main" val="236513270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10" fill="hold"/>
                                        <p:tgtEl>
                                          <p:spTgt spid="68"/>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nodeType="withEffect">
                                  <p:stCondLst>
                                    <p:cond delay="20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 fill="hold" display="0">
                  <p:stCondLst>
                    <p:cond delay="indefinite"/>
                  </p:stCondLst>
                  <p:endCondLst>
                    <p:cond evt="onStopAudio" delay="0">
                      <p:tgtEl>
                        <p:sldTgt/>
                      </p:tgtEl>
                    </p:cond>
                  </p:endCondLst>
                </p:cTn>
                <p:tgtEl>
                  <p:spTgt spid="68"/>
                </p:tgtEl>
              </p:cMediaNode>
            </p:audio>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9B8A7-0C10-F0EC-9DB1-B43A7988B1C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CCE371-B948-2408-148E-D971173153B2}"/>
              </a:ext>
            </a:extLst>
          </p:cNvPr>
          <p:cNvSpPr txBox="1"/>
          <p:nvPr/>
        </p:nvSpPr>
        <p:spPr>
          <a:xfrm>
            <a:off x="867717" y="200106"/>
            <a:ext cx="10456580"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noProof="0" dirty="0">
                <a:solidFill>
                  <a:srgbClr val="002A41"/>
                </a:solidFill>
                <a:latin typeface="Aptos" panose="02110004020202020204"/>
              </a:rPr>
              <a:t>During lectures and seminars</a:t>
            </a:r>
            <a:endPar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endParaRPr>
          </a:p>
        </p:txBody>
      </p:sp>
      <p:pic>
        <p:nvPicPr>
          <p:cNvPr id="5" name="Graphic 4">
            <a:extLst>
              <a:ext uri="{FF2B5EF4-FFF2-40B4-BE49-F238E27FC236}">
                <a16:creationId xmlns:a16="http://schemas.microsoft.com/office/drawing/2014/main" id="{40BCDCEC-6A5B-271E-600A-3AE2B89E1CD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357029" y="1846229"/>
            <a:ext cx="2284286" cy="2037686"/>
          </a:xfrm>
          <a:prstGeom prst="rect">
            <a:avLst/>
          </a:prstGeom>
        </p:spPr>
      </p:pic>
      <p:sp>
        <p:nvSpPr>
          <p:cNvPr id="6" name="TextBox 5">
            <a:extLst>
              <a:ext uri="{FF2B5EF4-FFF2-40B4-BE49-F238E27FC236}">
                <a16:creationId xmlns:a16="http://schemas.microsoft.com/office/drawing/2014/main" id="{1D096F5C-8EBB-976B-E0CB-F535362BCDD3}"/>
              </a:ext>
            </a:extLst>
          </p:cNvPr>
          <p:cNvSpPr txBox="1"/>
          <p:nvPr/>
        </p:nvSpPr>
        <p:spPr>
          <a:xfrm>
            <a:off x="1050823" y="4239024"/>
            <a:ext cx="2920314" cy="1754326"/>
          </a:xfrm>
          <a:prstGeom prst="rect">
            <a:avLst/>
          </a:prstGeom>
          <a:noFill/>
        </p:spPr>
        <p:txBody>
          <a:bodyPr wrap="square" rtlCol="0">
            <a:spAutoFit/>
          </a:bodyPr>
          <a:lstStyle/>
          <a:p>
            <a:pPr algn="ctr"/>
            <a:r>
              <a:rPr lang="en-GB" sz="3600" b="1" dirty="0">
                <a:solidFill>
                  <a:srgbClr val="002A41"/>
                </a:solidFill>
              </a:rPr>
              <a:t>Big ideas </a:t>
            </a:r>
            <a:r>
              <a:rPr lang="en-GB" sz="3600" dirty="0">
                <a:solidFill>
                  <a:srgbClr val="002A41"/>
                </a:solidFill>
              </a:rPr>
              <a:t>your lecturer emphasises</a:t>
            </a:r>
          </a:p>
        </p:txBody>
      </p:sp>
      <p:sp>
        <p:nvSpPr>
          <p:cNvPr id="7" name="TextBox 6">
            <a:extLst>
              <a:ext uri="{FF2B5EF4-FFF2-40B4-BE49-F238E27FC236}">
                <a16:creationId xmlns:a16="http://schemas.microsoft.com/office/drawing/2014/main" id="{28E62A67-29A2-33FA-BDA7-BA250B25CBF4}"/>
              </a:ext>
            </a:extLst>
          </p:cNvPr>
          <p:cNvSpPr txBox="1"/>
          <p:nvPr/>
        </p:nvSpPr>
        <p:spPr>
          <a:xfrm>
            <a:off x="4754811" y="4258871"/>
            <a:ext cx="2634082" cy="1754326"/>
          </a:xfrm>
          <a:prstGeom prst="rect">
            <a:avLst/>
          </a:prstGeom>
          <a:noFill/>
        </p:spPr>
        <p:txBody>
          <a:bodyPr wrap="square" rtlCol="0">
            <a:spAutoFit/>
          </a:bodyPr>
          <a:lstStyle/>
          <a:p>
            <a:pPr algn="ctr"/>
            <a:r>
              <a:rPr lang="en-GB" sz="3600" b="1" dirty="0">
                <a:solidFill>
                  <a:srgbClr val="002A41"/>
                </a:solidFill>
              </a:rPr>
              <a:t>Examples </a:t>
            </a:r>
            <a:r>
              <a:rPr lang="en-GB" sz="3600" dirty="0">
                <a:solidFill>
                  <a:srgbClr val="002A41"/>
                </a:solidFill>
              </a:rPr>
              <a:t>or</a:t>
            </a:r>
            <a:r>
              <a:rPr lang="en-GB" sz="3600" b="1" dirty="0">
                <a:solidFill>
                  <a:srgbClr val="002A41"/>
                </a:solidFill>
              </a:rPr>
              <a:t> case studies</a:t>
            </a:r>
            <a:endParaRPr lang="en-GB" sz="3600" dirty="0">
              <a:solidFill>
                <a:srgbClr val="002A41"/>
              </a:solidFill>
            </a:endParaRPr>
          </a:p>
        </p:txBody>
      </p:sp>
      <p:sp>
        <p:nvSpPr>
          <p:cNvPr id="8" name="TextBox 7">
            <a:extLst>
              <a:ext uri="{FF2B5EF4-FFF2-40B4-BE49-F238E27FC236}">
                <a16:creationId xmlns:a16="http://schemas.microsoft.com/office/drawing/2014/main" id="{041AEFAB-EC04-4C88-B89B-0458AE9E1298}"/>
              </a:ext>
            </a:extLst>
          </p:cNvPr>
          <p:cNvSpPr txBox="1"/>
          <p:nvPr/>
        </p:nvSpPr>
        <p:spPr>
          <a:xfrm>
            <a:off x="8172568" y="4258871"/>
            <a:ext cx="3016898" cy="1754326"/>
          </a:xfrm>
          <a:prstGeom prst="rect">
            <a:avLst/>
          </a:prstGeom>
          <a:noFill/>
        </p:spPr>
        <p:txBody>
          <a:bodyPr wrap="square" rtlCol="0">
            <a:spAutoFit/>
          </a:bodyPr>
          <a:lstStyle/>
          <a:p>
            <a:pPr algn="ctr"/>
            <a:r>
              <a:rPr lang="en-GB" sz="3600" dirty="0">
                <a:solidFill>
                  <a:srgbClr val="002A41"/>
                </a:solidFill>
              </a:rPr>
              <a:t>Insights</a:t>
            </a:r>
            <a:r>
              <a:rPr lang="en-GB" sz="3600" b="1" dirty="0">
                <a:solidFill>
                  <a:srgbClr val="002A41"/>
                </a:solidFill>
              </a:rPr>
              <a:t> beyond the reading</a:t>
            </a:r>
          </a:p>
        </p:txBody>
      </p:sp>
      <p:pic>
        <p:nvPicPr>
          <p:cNvPr id="2" name="Slide 5">
            <a:hlinkClick r:id="" action="ppaction://media"/>
            <a:extLst>
              <a:ext uri="{FF2B5EF4-FFF2-40B4-BE49-F238E27FC236}">
                <a16:creationId xmlns:a16="http://schemas.microsoft.com/office/drawing/2014/main" id="{9ECA92F0-27F2-5224-221C-DA858DF3ED33}"/>
              </a:ext>
            </a:extLst>
          </p:cNvPr>
          <p:cNvPicPr>
            <a:picLocks noChangeAspect="1"/>
          </p:cNvPicPr>
          <p:nvPr>
            <a:audioFile r:link="rId1"/>
            <p:extLst>
              <p:ext uri="{DAA4B4D4-6D71-4841-9C94-3DE7FCFB9230}">
                <p14:media xmlns:p14="http://schemas.microsoft.com/office/powerpoint/2010/main" r:embed="rId2">
                  <p14:trim st="960" end="397.4444"/>
                </p14:media>
              </p:ext>
            </p:extLst>
          </p:nvPr>
        </p:nvPicPr>
        <p:blipFill>
          <a:blip r:embed="rId6"/>
          <a:stretch>
            <a:fillRect/>
          </a:stretch>
        </p:blipFill>
        <p:spPr>
          <a:xfrm>
            <a:off x="-4445" y="6370637"/>
            <a:ext cx="487363" cy="487363"/>
          </a:xfrm>
          <a:prstGeom prst="rect">
            <a:avLst/>
          </a:prstGeom>
        </p:spPr>
      </p:pic>
      <p:pic>
        <p:nvPicPr>
          <p:cNvPr id="51" name="Graphic 50">
            <a:extLst>
              <a:ext uri="{FF2B5EF4-FFF2-40B4-BE49-F238E27FC236}">
                <a16:creationId xmlns:a16="http://schemas.microsoft.com/office/drawing/2014/main" id="{50DA662E-B0AD-DA70-00EC-78A12F2029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13967" y="2124839"/>
            <a:ext cx="2214647" cy="1480465"/>
          </a:xfrm>
          <a:prstGeom prst="rect">
            <a:avLst/>
          </a:prstGeom>
        </p:spPr>
      </p:pic>
      <p:pic>
        <p:nvPicPr>
          <p:cNvPr id="53" name="Graphic 52">
            <a:extLst>
              <a:ext uri="{FF2B5EF4-FFF2-40B4-BE49-F238E27FC236}">
                <a16:creationId xmlns:a16="http://schemas.microsoft.com/office/drawing/2014/main" id="{EC470CFD-8871-B1D0-D1C6-5835689E309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01266" y="2253027"/>
            <a:ext cx="2788200" cy="1352277"/>
          </a:xfrm>
          <a:prstGeom prst="rect">
            <a:avLst/>
          </a:prstGeom>
        </p:spPr>
      </p:pic>
    </p:spTree>
    <p:extLst>
      <p:ext uri="{BB962C8B-B14F-4D97-AF65-F5344CB8AC3E}">
        <p14:creationId xmlns:p14="http://schemas.microsoft.com/office/powerpoint/2010/main" val="86126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107" fill="hold"/>
                                        <p:tgtEl>
                                          <p:spTgt spid="2"/>
                                        </p:tgtEl>
                                      </p:cBhvr>
                                    </p:cmd>
                                  </p:childTnLst>
                                </p:cTn>
                              </p:par>
                              <p:par>
                                <p:cTn id="7" presetID="12" presetClass="entr" presetSubtype="4" fill="hold" grpId="0" nodeType="withEffect">
                                  <p:stCondLst>
                                    <p:cond delay="90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p:tgtEl>
                                          <p:spTgt spid="6"/>
                                        </p:tgtEl>
                                        <p:attrNameLst>
                                          <p:attrName>ppt_y</p:attrName>
                                        </p:attrNameLst>
                                      </p:cBhvr>
                                      <p:tavLst>
                                        <p:tav tm="0">
                                          <p:val>
                                            <p:strVal val="#ppt_y+#ppt_h*1.125000"/>
                                          </p:val>
                                        </p:tav>
                                        <p:tav tm="100000">
                                          <p:val>
                                            <p:strVal val="#ppt_y"/>
                                          </p:val>
                                        </p:tav>
                                      </p:tavLst>
                                    </p:anim>
                                    <p:animEffect transition="in" filter="wipe(up)">
                                      <p:cBhvr>
                                        <p:cTn id="10" dur="500"/>
                                        <p:tgtEl>
                                          <p:spTgt spid="6"/>
                                        </p:tgtEl>
                                      </p:cBhvr>
                                    </p:animEffect>
                                  </p:childTnLst>
                                </p:cTn>
                              </p:par>
                              <p:par>
                                <p:cTn id="11" presetID="12" presetClass="entr" presetSubtype="1" fill="hold" nodeType="withEffect">
                                  <p:stCondLst>
                                    <p:cond delay="9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down)">
                                      <p:cBhvr>
                                        <p:cTn id="14" dur="500"/>
                                        <p:tgtEl>
                                          <p:spTgt spid="5"/>
                                        </p:tgtEl>
                                      </p:cBhvr>
                                    </p:animEffect>
                                  </p:childTnLst>
                                </p:cTn>
                              </p:par>
                              <p:par>
                                <p:cTn id="15" presetID="26" presetClass="emph" presetSubtype="0" fill="hold" nodeType="withEffect">
                                  <p:stCondLst>
                                    <p:cond delay="2100"/>
                                  </p:stCondLst>
                                  <p:childTnLst>
                                    <p:animEffect transition="out" filter="fade">
                                      <p:cBhvr>
                                        <p:cTn id="16" dur="800" tmFilter="0, 0; .2, .5; .8, .5; 1, 0"/>
                                        <p:tgtEl>
                                          <p:spTgt spid="5"/>
                                        </p:tgtEl>
                                      </p:cBhvr>
                                    </p:animEffect>
                                    <p:animScale>
                                      <p:cBhvr>
                                        <p:cTn id="17" dur="400" autoRev="1" fill="hold"/>
                                        <p:tgtEl>
                                          <p:spTgt spid="5"/>
                                        </p:tgtEl>
                                      </p:cBhvr>
                                      <p:by x="105000" y="105000"/>
                                    </p:animScale>
                                  </p:childTnLst>
                                </p:cTn>
                              </p:par>
                              <p:par>
                                <p:cTn id="18" presetID="12" presetClass="entr" presetSubtype="4" fill="hold" grpId="0" nodeType="withEffect">
                                  <p:stCondLst>
                                    <p:cond delay="36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ppt_y</p:attrName>
                                        </p:attrNameLst>
                                      </p:cBhvr>
                                      <p:tavLst>
                                        <p:tav tm="0">
                                          <p:val>
                                            <p:strVal val="#ppt_y+#ppt_h*1.125000"/>
                                          </p:val>
                                        </p:tav>
                                        <p:tav tm="100000">
                                          <p:val>
                                            <p:strVal val="#ppt_y"/>
                                          </p:val>
                                        </p:tav>
                                      </p:tavLst>
                                    </p:anim>
                                    <p:animEffect transition="in" filter="wipe(up)">
                                      <p:cBhvr>
                                        <p:cTn id="21" dur="500"/>
                                        <p:tgtEl>
                                          <p:spTgt spid="7"/>
                                        </p:tgtEl>
                                      </p:cBhvr>
                                    </p:animEffect>
                                  </p:childTnLst>
                                </p:cTn>
                              </p:par>
                              <p:par>
                                <p:cTn id="22" presetID="12" presetClass="entr" presetSubtype="1" fill="hold" nodeType="withEffect">
                                  <p:stCondLst>
                                    <p:cond delay="360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p:tgtEl>
                                          <p:spTgt spid="51"/>
                                        </p:tgtEl>
                                        <p:attrNameLst>
                                          <p:attrName>ppt_y</p:attrName>
                                        </p:attrNameLst>
                                      </p:cBhvr>
                                      <p:tavLst>
                                        <p:tav tm="0">
                                          <p:val>
                                            <p:strVal val="#ppt_y-#ppt_h*1.125000"/>
                                          </p:val>
                                        </p:tav>
                                        <p:tav tm="100000">
                                          <p:val>
                                            <p:strVal val="#ppt_y"/>
                                          </p:val>
                                        </p:tav>
                                      </p:tavLst>
                                    </p:anim>
                                    <p:animEffect transition="in" filter="wipe(down)">
                                      <p:cBhvr>
                                        <p:cTn id="25" dur="500"/>
                                        <p:tgtEl>
                                          <p:spTgt spid="51"/>
                                        </p:tgtEl>
                                      </p:cBhvr>
                                    </p:animEffect>
                                  </p:childTnLst>
                                </p:cTn>
                              </p:par>
                              <p:par>
                                <p:cTn id="26" presetID="26" presetClass="emph" presetSubtype="0" fill="hold" nodeType="withEffect">
                                  <p:stCondLst>
                                    <p:cond delay="4100"/>
                                  </p:stCondLst>
                                  <p:childTnLst>
                                    <p:animEffect transition="out" filter="fade">
                                      <p:cBhvr>
                                        <p:cTn id="27" dur="700" tmFilter="0, 0; .2, .5; .8, .5; 1, 0"/>
                                        <p:tgtEl>
                                          <p:spTgt spid="51"/>
                                        </p:tgtEl>
                                      </p:cBhvr>
                                    </p:animEffect>
                                    <p:animScale>
                                      <p:cBhvr>
                                        <p:cTn id="28" dur="350" autoRev="1" fill="hold"/>
                                        <p:tgtEl>
                                          <p:spTgt spid="51"/>
                                        </p:tgtEl>
                                      </p:cBhvr>
                                      <p:by x="105000" y="105000"/>
                                    </p:animScale>
                                  </p:childTnLst>
                                </p:cTn>
                              </p:par>
                              <p:par>
                                <p:cTn id="29" presetID="12" presetClass="entr" presetSubtype="4" fill="hold" grpId="0" nodeType="withEffect">
                                  <p:stCondLst>
                                    <p:cond delay="77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par>
                                <p:cTn id="33" presetID="12" presetClass="entr" presetSubtype="1" fill="hold" nodeType="withEffect">
                                  <p:stCondLst>
                                    <p:cond delay="77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p:tgtEl>
                                          <p:spTgt spid="53"/>
                                        </p:tgtEl>
                                        <p:attrNameLst>
                                          <p:attrName>ppt_y</p:attrName>
                                        </p:attrNameLst>
                                      </p:cBhvr>
                                      <p:tavLst>
                                        <p:tav tm="0">
                                          <p:val>
                                            <p:strVal val="#ppt_y-#ppt_h*1.125000"/>
                                          </p:val>
                                        </p:tav>
                                        <p:tav tm="100000">
                                          <p:val>
                                            <p:strVal val="#ppt_y"/>
                                          </p:val>
                                        </p:tav>
                                      </p:tavLst>
                                    </p:anim>
                                    <p:animEffect transition="in" filter="wipe(down)">
                                      <p:cBhvr>
                                        <p:cTn id="36" dur="500"/>
                                        <p:tgtEl>
                                          <p:spTgt spid="53"/>
                                        </p:tgtEl>
                                      </p:cBhvr>
                                    </p:animEffect>
                                  </p:childTnLst>
                                </p:cTn>
                              </p:par>
                              <p:par>
                                <p:cTn id="37" presetID="26" presetClass="emph" presetSubtype="0" fill="hold" nodeType="withEffect">
                                  <p:stCondLst>
                                    <p:cond delay="8200"/>
                                  </p:stCondLst>
                                  <p:childTnLst>
                                    <p:animEffect transition="out" filter="fade">
                                      <p:cBhvr>
                                        <p:cTn id="38" dur="700" tmFilter="0, 0; .2, .5; .8, .5; 1, 0"/>
                                        <p:tgtEl>
                                          <p:spTgt spid="53"/>
                                        </p:tgtEl>
                                      </p:cBhvr>
                                    </p:animEffect>
                                    <p:animScale>
                                      <p:cBhvr>
                                        <p:cTn id="39" dur="3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0"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ADC025-476E-39E5-E5EF-A01844B8EE91}"/>
              </a:ext>
            </a:extLst>
          </p:cNvPr>
          <p:cNvSpPr txBox="1"/>
          <p:nvPr/>
        </p:nvSpPr>
        <p:spPr>
          <a:xfrm>
            <a:off x="1088229" y="200106"/>
            <a:ext cx="10015563"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noProof="0" dirty="0">
                <a:solidFill>
                  <a:srgbClr val="002A41"/>
                </a:solidFill>
                <a:latin typeface="Aptos" panose="02110004020202020204"/>
              </a:rPr>
              <a:t>During reading and research</a:t>
            </a:r>
            <a:endPar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11D7994B-17DA-4304-B388-11E74C946EC0}"/>
              </a:ext>
            </a:extLst>
          </p:cNvPr>
          <p:cNvSpPr txBox="1"/>
          <p:nvPr/>
        </p:nvSpPr>
        <p:spPr>
          <a:xfrm>
            <a:off x="1268928" y="1852265"/>
            <a:ext cx="4827072" cy="830997"/>
          </a:xfrm>
          <a:prstGeom prst="rect">
            <a:avLst/>
          </a:prstGeom>
          <a:noFill/>
        </p:spPr>
        <p:txBody>
          <a:bodyPr wrap="square" rtlCol="0">
            <a:spAutoFit/>
          </a:bodyPr>
          <a:lstStyle/>
          <a:p>
            <a:r>
              <a:rPr lang="en-GB" sz="4800" b="1" dirty="0">
                <a:solidFill>
                  <a:srgbClr val="002A41"/>
                </a:solidFill>
              </a:rPr>
              <a:t>Key definitions</a:t>
            </a:r>
          </a:p>
        </p:txBody>
      </p:sp>
      <p:sp>
        <p:nvSpPr>
          <p:cNvPr id="6" name="TextBox 5">
            <a:extLst>
              <a:ext uri="{FF2B5EF4-FFF2-40B4-BE49-F238E27FC236}">
                <a16:creationId xmlns:a16="http://schemas.microsoft.com/office/drawing/2014/main" id="{1B5A6310-D7F6-97B7-7952-9718C2EF1C68}"/>
              </a:ext>
            </a:extLst>
          </p:cNvPr>
          <p:cNvSpPr txBox="1"/>
          <p:nvPr/>
        </p:nvSpPr>
        <p:spPr>
          <a:xfrm>
            <a:off x="1268928" y="3013501"/>
            <a:ext cx="4827072" cy="830997"/>
          </a:xfrm>
          <a:prstGeom prst="rect">
            <a:avLst/>
          </a:prstGeom>
          <a:noFill/>
        </p:spPr>
        <p:txBody>
          <a:bodyPr wrap="square" rtlCol="0">
            <a:spAutoFit/>
          </a:bodyPr>
          <a:lstStyle/>
          <a:p>
            <a:r>
              <a:rPr lang="en-GB" sz="4800" b="1" dirty="0">
                <a:solidFill>
                  <a:srgbClr val="002A41"/>
                </a:solidFill>
              </a:rPr>
              <a:t>Arguments</a:t>
            </a:r>
          </a:p>
        </p:txBody>
      </p:sp>
      <p:sp>
        <p:nvSpPr>
          <p:cNvPr id="7" name="TextBox 6">
            <a:extLst>
              <a:ext uri="{FF2B5EF4-FFF2-40B4-BE49-F238E27FC236}">
                <a16:creationId xmlns:a16="http://schemas.microsoft.com/office/drawing/2014/main" id="{C849DBAE-BA1A-3DBE-6EE1-8325B479288F}"/>
              </a:ext>
            </a:extLst>
          </p:cNvPr>
          <p:cNvSpPr txBox="1"/>
          <p:nvPr/>
        </p:nvSpPr>
        <p:spPr>
          <a:xfrm>
            <a:off x="1268928" y="4174737"/>
            <a:ext cx="4827072" cy="830997"/>
          </a:xfrm>
          <a:prstGeom prst="rect">
            <a:avLst/>
          </a:prstGeom>
          <a:noFill/>
        </p:spPr>
        <p:txBody>
          <a:bodyPr wrap="square" rtlCol="0">
            <a:spAutoFit/>
          </a:bodyPr>
          <a:lstStyle/>
          <a:p>
            <a:r>
              <a:rPr lang="en-GB" sz="4800" b="1" dirty="0">
                <a:solidFill>
                  <a:srgbClr val="002A41"/>
                </a:solidFill>
              </a:rPr>
              <a:t>Evidence</a:t>
            </a:r>
          </a:p>
        </p:txBody>
      </p:sp>
      <p:sp>
        <p:nvSpPr>
          <p:cNvPr id="8" name="TextBox 7">
            <a:extLst>
              <a:ext uri="{FF2B5EF4-FFF2-40B4-BE49-F238E27FC236}">
                <a16:creationId xmlns:a16="http://schemas.microsoft.com/office/drawing/2014/main" id="{DA76DCA0-E6F2-5AD3-50A8-169D7A9BF77E}"/>
              </a:ext>
            </a:extLst>
          </p:cNvPr>
          <p:cNvSpPr txBox="1"/>
          <p:nvPr/>
        </p:nvSpPr>
        <p:spPr>
          <a:xfrm>
            <a:off x="6988844" y="1852264"/>
            <a:ext cx="4827072" cy="830997"/>
          </a:xfrm>
          <a:prstGeom prst="rect">
            <a:avLst/>
          </a:prstGeom>
          <a:noFill/>
        </p:spPr>
        <p:txBody>
          <a:bodyPr wrap="square" rtlCol="0">
            <a:spAutoFit/>
          </a:bodyPr>
          <a:lstStyle/>
          <a:p>
            <a:r>
              <a:rPr lang="en-GB" sz="4800" b="1" dirty="0">
                <a:solidFill>
                  <a:srgbClr val="002A41"/>
                </a:solidFill>
              </a:rPr>
              <a:t>Patterns</a:t>
            </a:r>
          </a:p>
        </p:txBody>
      </p:sp>
      <p:sp>
        <p:nvSpPr>
          <p:cNvPr id="9" name="TextBox 8">
            <a:extLst>
              <a:ext uri="{FF2B5EF4-FFF2-40B4-BE49-F238E27FC236}">
                <a16:creationId xmlns:a16="http://schemas.microsoft.com/office/drawing/2014/main" id="{713F86CB-1A7E-9945-FF83-64C7519011B5}"/>
              </a:ext>
            </a:extLst>
          </p:cNvPr>
          <p:cNvSpPr txBox="1"/>
          <p:nvPr/>
        </p:nvSpPr>
        <p:spPr>
          <a:xfrm>
            <a:off x="6988844" y="3013501"/>
            <a:ext cx="4827072" cy="830997"/>
          </a:xfrm>
          <a:prstGeom prst="rect">
            <a:avLst/>
          </a:prstGeom>
          <a:noFill/>
        </p:spPr>
        <p:txBody>
          <a:bodyPr wrap="square" rtlCol="0">
            <a:spAutoFit/>
          </a:bodyPr>
          <a:lstStyle/>
          <a:p>
            <a:r>
              <a:rPr lang="en-GB" sz="4800" b="1" dirty="0">
                <a:solidFill>
                  <a:srgbClr val="002A41"/>
                </a:solidFill>
              </a:rPr>
              <a:t>Contradictions</a:t>
            </a:r>
          </a:p>
        </p:txBody>
      </p:sp>
      <p:sp>
        <p:nvSpPr>
          <p:cNvPr id="10" name="TextBox 9">
            <a:extLst>
              <a:ext uri="{FF2B5EF4-FFF2-40B4-BE49-F238E27FC236}">
                <a16:creationId xmlns:a16="http://schemas.microsoft.com/office/drawing/2014/main" id="{27409178-7E97-4F9A-9395-F8D95A618726}"/>
              </a:ext>
            </a:extLst>
          </p:cNvPr>
          <p:cNvSpPr txBox="1"/>
          <p:nvPr/>
        </p:nvSpPr>
        <p:spPr>
          <a:xfrm>
            <a:off x="6988844" y="4174736"/>
            <a:ext cx="4883608" cy="830997"/>
          </a:xfrm>
          <a:prstGeom prst="rect">
            <a:avLst/>
          </a:prstGeom>
          <a:noFill/>
        </p:spPr>
        <p:txBody>
          <a:bodyPr wrap="square" rtlCol="0">
            <a:spAutoFit/>
          </a:bodyPr>
          <a:lstStyle/>
          <a:p>
            <a:r>
              <a:rPr lang="en-GB" sz="4800" b="1" dirty="0">
                <a:solidFill>
                  <a:srgbClr val="002A41"/>
                </a:solidFill>
              </a:rPr>
              <a:t>Gaps in research</a:t>
            </a:r>
          </a:p>
        </p:txBody>
      </p:sp>
      <p:pic>
        <p:nvPicPr>
          <p:cNvPr id="12" name="Graphic 11">
            <a:extLst>
              <a:ext uri="{FF2B5EF4-FFF2-40B4-BE49-F238E27FC236}">
                <a16:creationId xmlns:a16="http://schemas.microsoft.com/office/drawing/2014/main" id="{A5E882A7-BA55-C78A-D4D0-280B95FB7E9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096000" y="1810564"/>
            <a:ext cx="914400" cy="914400"/>
          </a:xfrm>
          <a:prstGeom prst="rect">
            <a:avLst/>
          </a:prstGeom>
        </p:spPr>
      </p:pic>
      <p:pic>
        <p:nvPicPr>
          <p:cNvPr id="14" name="Graphic 13">
            <a:extLst>
              <a:ext uri="{FF2B5EF4-FFF2-40B4-BE49-F238E27FC236}">
                <a16:creationId xmlns:a16="http://schemas.microsoft.com/office/drawing/2014/main" id="{702AAA4D-A58F-508C-4F2C-A4E898DBB3F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50423" y="1852264"/>
            <a:ext cx="730102" cy="730102"/>
          </a:xfrm>
          <a:prstGeom prst="rect">
            <a:avLst/>
          </a:prstGeom>
        </p:spPr>
      </p:pic>
      <p:pic>
        <p:nvPicPr>
          <p:cNvPr id="16" name="Graphic 15">
            <a:extLst>
              <a:ext uri="{FF2B5EF4-FFF2-40B4-BE49-F238E27FC236}">
                <a16:creationId xmlns:a16="http://schemas.microsoft.com/office/drawing/2014/main" id="{6C1DF913-7480-D80C-FE6F-838A971ED64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50423" y="2987718"/>
            <a:ext cx="730102" cy="730102"/>
          </a:xfrm>
          <a:prstGeom prst="rect">
            <a:avLst/>
          </a:prstGeom>
        </p:spPr>
      </p:pic>
      <p:pic>
        <p:nvPicPr>
          <p:cNvPr id="17" name="Graphic 16">
            <a:extLst>
              <a:ext uri="{FF2B5EF4-FFF2-40B4-BE49-F238E27FC236}">
                <a16:creationId xmlns:a16="http://schemas.microsoft.com/office/drawing/2014/main" id="{D7292EA4-E596-27AC-8C26-F68A1D8AE54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50423" y="4133035"/>
            <a:ext cx="730102" cy="730102"/>
          </a:xfrm>
          <a:prstGeom prst="rect">
            <a:avLst/>
          </a:prstGeom>
        </p:spPr>
      </p:pic>
      <p:pic>
        <p:nvPicPr>
          <p:cNvPr id="18" name="Graphic 17">
            <a:extLst>
              <a:ext uri="{FF2B5EF4-FFF2-40B4-BE49-F238E27FC236}">
                <a16:creationId xmlns:a16="http://schemas.microsoft.com/office/drawing/2014/main" id="{D407158D-2BDA-8863-9E60-BF2256D495A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096000" y="2968367"/>
            <a:ext cx="914400" cy="914400"/>
          </a:xfrm>
          <a:prstGeom prst="rect">
            <a:avLst/>
          </a:prstGeom>
        </p:spPr>
      </p:pic>
      <p:pic>
        <p:nvPicPr>
          <p:cNvPr id="19" name="Graphic 18">
            <a:extLst>
              <a:ext uri="{FF2B5EF4-FFF2-40B4-BE49-F238E27FC236}">
                <a16:creationId xmlns:a16="http://schemas.microsoft.com/office/drawing/2014/main" id="{AA7A5063-2E99-1820-CF73-A7888951682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074444" y="4122281"/>
            <a:ext cx="914400" cy="914400"/>
          </a:xfrm>
          <a:prstGeom prst="rect">
            <a:avLst/>
          </a:prstGeom>
        </p:spPr>
      </p:pic>
      <p:pic>
        <p:nvPicPr>
          <p:cNvPr id="20" name="Slide 6">
            <a:hlinkClick r:id="" action="ppaction://media"/>
            <a:extLst>
              <a:ext uri="{FF2B5EF4-FFF2-40B4-BE49-F238E27FC236}">
                <a16:creationId xmlns:a16="http://schemas.microsoft.com/office/drawing/2014/main" id="{DB7E5B43-A2E9-40D8-1F52-4924B9887AF8}"/>
              </a:ext>
            </a:extLst>
          </p:cNvPr>
          <p:cNvPicPr>
            <a:picLocks noChangeAspect="1"/>
          </p:cNvPicPr>
          <p:nvPr>
            <a:audioFile r:link="rId1"/>
            <p:extLst>
              <p:ext uri="{DAA4B4D4-6D71-4841-9C94-3DE7FCFB9230}">
                <p14:media xmlns:p14="http://schemas.microsoft.com/office/powerpoint/2010/main" r:embed="rId2">
                  <p14:trim st="1580" end="1409.1315"/>
                </p14:media>
              </p:ext>
            </p:extLst>
          </p:nvPr>
        </p:nvPicPr>
        <p:blipFill>
          <a:blip r:embed="rId7"/>
          <a:stretch>
            <a:fillRect/>
          </a:stretch>
        </p:blipFill>
        <p:spPr>
          <a:xfrm>
            <a:off x="0" y="6370637"/>
            <a:ext cx="487363" cy="487363"/>
          </a:xfrm>
          <a:prstGeom prst="rect">
            <a:avLst/>
          </a:prstGeom>
        </p:spPr>
      </p:pic>
    </p:spTree>
    <p:extLst>
      <p:ext uri="{BB962C8B-B14F-4D97-AF65-F5344CB8AC3E}">
        <p14:creationId xmlns:p14="http://schemas.microsoft.com/office/powerpoint/2010/main" val="38676023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23" fill="hold"/>
                                        <p:tgtEl>
                                          <p:spTgt spid="20"/>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55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par>
                                <p:cTn id="15" presetID="12" presetClass="entr" presetSubtype="8" fill="hold" nodeType="withEffect">
                                  <p:stCondLst>
                                    <p:cond delay="5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par>
                                <p:cTn id="19" presetID="12" presetClass="entr" presetSubtype="4" fill="hold" grpId="0" nodeType="withEffect">
                                  <p:stCondLst>
                                    <p:cond delay="70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ppt_y</p:attrName>
                                        </p:attrNameLst>
                                      </p:cBhvr>
                                      <p:tavLst>
                                        <p:tav tm="0">
                                          <p:val>
                                            <p:strVal val="#ppt_y+#ppt_h*1.125000"/>
                                          </p:val>
                                        </p:tav>
                                        <p:tav tm="100000">
                                          <p:val>
                                            <p:strVal val="#ppt_y"/>
                                          </p:val>
                                        </p:tav>
                                      </p:tavLst>
                                    </p:anim>
                                    <p:animEffect transition="in" filter="wipe(up)">
                                      <p:cBhvr>
                                        <p:cTn id="22" dur="500"/>
                                        <p:tgtEl>
                                          <p:spTgt spid="6"/>
                                        </p:tgtEl>
                                      </p:cBhvr>
                                    </p:animEffect>
                                  </p:childTnLst>
                                </p:cTn>
                              </p:par>
                              <p:par>
                                <p:cTn id="23" presetID="12" presetClass="entr" presetSubtype="8" fill="hold" nodeType="withEffect">
                                  <p:stCondLst>
                                    <p:cond delay="70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ppt_x</p:attrName>
                                        </p:attrNameLst>
                                      </p:cBhvr>
                                      <p:tavLst>
                                        <p:tav tm="0">
                                          <p:val>
                                            <p:strVal val="#ppt_x-#ppt_w*1.125000"/>
                                          </p:val>
                                        </p:tav>
                                        <p:tav tm="100000">
                                          <p:val>
                                            <p:strVal val="#ppt_x"/>
                                          </p:val>
                                        </p:tav>
                                      </p:tavLst>
                                    </p:anim>
                                    <p:animEffect transition="in" filter="wipe(right)">
                                      <p:cBhvr>
                                        <p:cTn id="26" dur="500"/>
                                        <p:tgtEl>
                                          <p:spTgt spid="16"/>
                                        </p:tgtEl>
                                      </p:cBhvr>
                                    </p:animEffect>
                                  </p:childTnLst>
                                </p:cTn>
                              </p:par>
                              <p:par>
                                <p:cTn id="27" presetID="12" presetClass="entr" presetSubtype="4" fill="hold" grpId="0" nodeType="withEffect">
                                  <p:stCondLst>
                                    <p:cond delay="82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8" fill="hold" nodeType="withEffect">
                                  <p:stCondLst>
                                    <p:cond delay="82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par>
                                <p:cTn id="35" presetID="12" presetClass="entr" presetSubtype="4" fill="hold" grpId="0" nodeType="withEffect">
                                  <p:stCondLst>
                                    <p:cond delay="107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ppt_y</p:attrName>
                                        </p:attrNameLst>
                                      </p:cBhvr>
                                      <p:tavLst>
                                        <p:tav tm="0">
                                          <p:val>
                                            <p:strVal val="#ppt_y+#ppt_h*1.125000"/>
                                          </p:val>
                                        </p:tav>
                                        <p:tav tm="100000">
                                          <p:val>
                                            <p:strVal val="#ppt_y"/>
                                          </p:val>
                                        </p:tav>
                                      </p:tavLst>
                                    </p:anim>
                                    <p:animEffect transition="in" filter="wipe(up)">
                                      <p:cBhvr>
                                        <p:cTn id="38" dur="500"/>
                                        <p:tgtEl>
                                          <p:spTgt spid="8"/>
                                        </p:tgtEl>
                                      </p:cBhvr>
                                    </p:animEffect>
                                  </p:childTnLst>
                                </p:cTn>
                              </p:par>
                              <p:par>
                                <p:cTn id="39" presetID="12" presetClass="entr" presetSubtype="8" fill="hold" nodeType="withEffect">
                                  <p:stCondLst>
                                    <p:cond delay="107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right)">
                                      <p:cBhvr>
                                        <p:cTn id="42" dur="500"/>
                                        <p:tgtEl>
                                          <p:spTgt spid="12"/>
                                        </p:tgtEl>
                                      </p:cBhvr>
                                    </p:animEffect>
                                  </p:childTnLst>
                                </p:cTn>
                              </p:par>
                              <p:par>
                                <p:cTn id="43" presetID="12" presetClass="entr" presetSubtype="4" fill="hold" grpId="0" nodeType="withEffect">
                                  <p:stCondLst>
                                    <p:cond delay="1160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ppt_y</p:attrName>
                                        </p:attrNameLst>
                                      </p:cBhvr>
                                      <p:tavLst>
                                        <p:tav tm="0">
                                          <p:val>
                                            <p:strVal val="#ppt_y+#ppt_h*1.125000"/>
                                          </p:val>
                                        </p:tav>
                                        <p:tav tm="100000">
                                          <p:val>
                                            <p:strVal val="#ppt_y"/>
                                          </p:val>
                                        </p:tav>
                                      </p:tavLst>
                                    </p:anim>
                                    <p:animEffect transition="in" filter="wipe(up)">
                                      <p:cBhvr>
                                        <p:cTn id="46" dur="500"/>
                                        <p:tgtEl>
                                          <p:spTgt spid="9"/>
                                        </p:tgtEl>
                                      </p:cBhvr>
                                    </p:animEffect>
                                  </p:childTnLst>
                                </p:cTn>
                              </p:par>
                              <p:par>
                                <p:cTn id="47" presetID="12" presetClass="entr" presetSubtype="8" fill="hold" nodeType="withEffect">
                                  <p:stCondLst>
                                    <p:cond delay="1160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p:tgtEl>
                                          <p:spTgt spid="18"/>
                                        </p:tgtEl>
                                        <p:attrNameLst>
                                          <p:attrName>ppt_x</p:attrName>
                                        </p:attrNameLst>
                                      </p:cBhvr>
                                      <p:tavLst>
                                        <p:tav tm="0">
                                          <p:val>
                                            <p:strVal val="#ppt_x-#ppt_w*1.125000"/>
                                          </p:val>
                                        </p:tav>
                                        <p:tav tm="100000">
                                          <p:val>
                                            <p:strVal val="#ppt_x"/>
                                          </p:val>
                                        </p:tav>
                                      </p:tavLst>
                                    </p:anim>
                                    <p:animEffect transition="in" filter="wipe(right)">
                                      <p:cBhvr>
                                        <p:cTn id="50" dur="500"/>
                                        <p:tgtEl>
                                          <p:spTgt spid="18"/>
                                        </p:tgtEl>
                                      </p:cBhvr>
                                    </p:animEffect>
                                  </p:childTnLst>
                                </p:cTn>
                              </p:par>
                              <p:par>
                                <p:cTn id="51" presetID="12" presetClass="entr" presetSubtype="4" fill="hold" grpId="0" nodeType="withEffect">
                                  <p:stCondLst>
                                    <p:cond delay="1300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p:tgtEl>
                                          <p:spTgt spid="10"/>
                                        </p:tgtEl>
                                        <p:attrNameLst>
                                          <p:attrName>ppt_y</p:attrName>
                                        </p:attrNameLst>
                                      </p:cBhvr>
                                      <p:tavLst>
                                        <p:tav tm="0">
                                          <p:val>
                                            <p:strVal val="#ppt_y+#ppt_h*1.125000"/>
                                          </p:val>
                                        </p:tav>
                                        <p:tav tm="100000">
                                          <p:val>
                                            <p:strVal val="#ppt_y"/>
                                          </p:val>
                                        </p:tav>
                                      </p:tavLst>
                                    </p:anim>
                                    <p:animEffect transition="in" filter="wipe(up)">
                                      <p:cBhvr>
                                        <p:cTn id="54" dur="500"/>
                                        <p:tgtEl>
                                          <p:spTgt spid="10"/>
                                        </p:tgtEl>
                                      </p:cBhvr>
                                    </p:animEffect>
                                  </p:childTnLst>
                                </p:cTn>
                              </p:par>
                              <p:par>
                                <p:cTn id="55" presetID="12" presetClass="entr" presetSubtype="8" fill="hold" nodeType="withEffect">
                                  <p:stCondLst>
                                    <p:cond delay="1300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p:tgtEl>
                                          <p:spTgt spid="19"/>
                                        </p:tgtEl>
                                        <p:attrNameLst>
                                          <p:attrName>ppt_x</p:attrName>
                                        </p:attrNameLst>
                                      </p:cBhvr>
                                      <p:tavLst>
                                        <p:tav tm="0">
                                          <p:val>
                                            <p:strVal val="#ppt_x-#ppt_w*1.125000"/>
                                          </p:val>
                                        </p:tav>
                                        <p:tav tm="100000">
                                          <p:val>
                                            <p:strVal val="#ppt_x"/>
                                          </p:val>
                                        </p:tav>
                                      </p:tavLst>
                                    </p:anim>
                                    <p:animEffect transition="in" filter="wipe(righ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9" fill="hold" display="0">
                  <p:stCondLst>
                    <p:cond delay="indefinite"/>
                  </p:stCondLst>
                  <p:endCondLst>
                    <p:cond evt="onStopAudio" delay="0">
                      <p:tgtEl>
                        <p:sldTgt/>
                      </p:tgtEl>
                    </p:cond>
                  </p:endCondLst>
                </p:cTn>
                <p:tgtEl>
                  <p:spTgt spid="20"/>
                </p:tgtEl>
              </p:cMediaNode>
            </p:audio>
          </p:childTnLst>
        </p:cTn>
      </p:par>
    </p:tnLst>
    <p:bldLst>
      <p:bldP spid="4" grpId="0"/>
      <p:bldP spid="5" grpId="0"/>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CE55D4-59CD-D55D-2DB6-23D57C29AE0C}"/>
              </a:ext>
            </a:extLst>
          </p:cNvPr>
          <p:cNvSpPr txBox="1"/>
          <p:nvPr/>
        </p:nvSpPr>
        <p:spPr>
          <a:xfrm>
            <a:off x="2518524" y="200106"/>
            <a:ext cx="7154972"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noProof="0" dirty="0">
                <a:solidFill>
                  <a:srgbClr val="002A41"/>
                </a:solidFill>
                <a:latin typeface="Aptos" panose="02110004020202020204"/>
              </a:rPr>
              <a:t>During assignments</a:t>
            </a:r>
            <a:endPar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C251A746-AB1D-D314-B7A6-8A111A8F1527}"/>
              </a:ext>
            </a:extLst>
          </p:cNvPr>
          <p:cNvSpPr txBox="1"/>
          <p:nvPr/>
        </p:nvSpPr>
        <p:spPr>
          <a:xfrm>
            <a:off x="1050823" y="4199092"/>
            <a:ext cx="2920314" cy="1200329"/>
          </a:xfrm>
          <a:prstGeom prst="rect">
            <a:avLst/>
          </a:prstGeom>
          <a:noFill/>
        </p:spPr>
        <p:txBody>
          <a:bodyPr wrap="square" rtlCol="0">
            <a:spAutoFit/>
          </a:bodyPr>
          <a:lstStyle/>
          <a:p>
            <a:pPr algn="ctr"/>
            <a:r>
              <a:rPr lang="en-GB" sz="3600" b="1" dirty="0">
                <a:solidFill>
                  <a:srgbClr val="002941"/>
                </a:solidFill>
              </a:rPr>
              <a:t>Brainstorm</a:t>
            </a:r>
            <a:r>
              <a:rPr lang="en-GB" sz="3600" b="1" dirty="0">
                <a:solidFill>
                  <a:srgbClr val="002A41"/>
                </a:solidFill>
              </a:rPr>
              <a:t> ideas</a:t>
            </a:r>
            <a:endParaRPr lang="en-GB" sz="3600" dirty="0">
              <a:solidFill>
                <a:srgbClr val="002A41"/>
              </a:solidFill>
            </a:endParaRPr>
          </a:p>
        </p:txBody>
      </p:sp>
      <p:sp>
        <p:nvSpPr>
          <p:cNvPr id="6" name="TextBox 5">
            <a:extLst>
              <a:ext uri="{FF2B5EF4-FFF2-40B4-BE49-F238E27FC236}">
                <a16:creationId xmlns:a16="http://schemas.microsoft.com/office/drawing/2014/main" id="{CCC4A550-E91C-FEAF-8F08-7C842B18659B}"/>
              </a:ext>
            </a:extLst>
          </p:cNvPr>
          <p:cNvSpPr txBox="1"/>
          <p:nvPr/>
        </p:nvSpPr>
        <p:spPr>
          <a:xfrm>
            <a:off x="4754811" y="4218939"/>
            <a:ext cx="2634082" cy="1200329"/>
          </a:xfrm>
          <a:prstGeom prst="rect">
            <a:avLst/>
          </a:prstGeom>
          <a:noFill/>
        </p:spPr>
        <p:txBody>
          <a:bodyPr wrap="square" rtlCol="0">
            <a:spAutoFit/>
          </a:bodyPr>
          <a:lstStyle/>
          <a:p>
            <a:pPr algn="ctr"/>
            <a:r>
              <a:rPr lang="en-GB" sz="3600" b="1" dirty="0">
                <a:solidFill>
                  <a:srgbClr val="002A41"/>
                </a:solidFill>
              </a:rPr>
              <a:t>Organise references</a:t>
            </a:r>
            <a:endParaRPr lang="en-GB" sz="3600" dirty="0">
              <a:solidFill>
                <a:srgbClr val="002A41"/>
              </a:solidFill>
            </a:endParaRPr>
          </a:p>
        </p:txBody>
      </p:sp>
      <p:sp>
        <p:nvSpPr>
          <p:cNvPr id="7" name="TextBox 6">
            <a:extLst>
              <a:ext uri="{FF2B5EF4-FFF2-40B4-BE49-F238E27FC236}">
                <a16:creationId xmlns:a16="http://schemas.microsoft.com/office/drawing/2014/main" id="{8B6E0527-E9F0-F11C-2590-E1798616F48B}"/>
              </a:ext>
            </a:extLst>
          </p:cNvPr>
          <p:cNvSpPr txBox="1"/>
          <p:nvPr/>
        </p:nvSpPr>
        <p:spPr>
          <a:xfrm>
            <a:off x="8172568" y="4218939"/>
            <a:ext cx="3016898" cy="1200329"/>
          </a:xfrm>
          <a:prstGeom prst="rect">
            <a:avLst/>
          </a:prstGeom>
          <a:noFill/>
        </p:spPr>
        <p:txBody>
          <a:bodyPr wrap="square" rtlCol="0">
            <a:spAutoFit/>
          </a:bodyPr>
          <a:lstStyle/>
          <a:p>
            <a:pPr algn="ctr"/>
            <a:r>
              <a:rPr lang="en-GB" sz="3600" b="1" dirty="0">
                <a:solidFill>
                  <a:srgbClr val="002A41"/>
                </a:solidFill>
              </a:rPr>
              <a:t>Record</a:t>
            </a:r>
            <a:r>
              <a:rPr lang="en-GB" sz="3600" dirty="0">
                <a:solidFill>
                  <a:srgbClr val="002A41"/>
                </a:solidFill>
              </a:rPr>
              <a:t> </a:t>
            </a:r>
            <a:r>
              <a:rPr lang="en-GB" sz="3600" b="1" dirty="0">
                <a:solidFill>
                  <a:srgbClr val="002A41"/>
                </a:solidFill>
              </a:rPr>
              <a:t>feedback</a:t>
            </a:r>
          </a:p>
        </p:txBody>
      </p:sp>
      <p:pic>
        <p:nvPicPr>
          <p:cNvPr id="9" name="Graphic 8">
            <a:extLst>
              <a:ext uri="{FF2B5EF4-FFF2-40B4-BE49-F238E27FC236}">
                <a16:creationId xmlns:a16="http://schemas.microsoft.com/office/drawing/2014/main" id="{BCD8FE69-C5C8-02BD-39E8-A40C9AF5CF8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449771" y="2220306"/>
            <a:ext cx="2447449" cy="1786636"/>
          </a:xfrm>
          <a:prstGeom prst="rect">
            <a:avLst/>
          </a:prstGeom>
        </p:spPr>
      </p:pic>
      <p:pic>
        <p:nvPicPr>
          <p:cNvPr id="11" name="Graphic 10">
            <a:extLst>
              <a:ext uri="{FF2B5EF4-FFF2-40B4-BE49-F238E27FC236}">
                <a16:creationId xmlns:a16="http://schemas.microsoft.com/office/drawing/2014/main" id="{096261AF-2E30-0303-1F73-4B0DD70FF20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222190" y="2389333"/>
            <a:ext cx="1747620" cy="1430135"/>
          </a:xfrm>
          <a:prstGeom prst="rect">
            <a:avLst/>
          </a:prstGeom>
        </p:spPr>
      </p:pic>
      <p:pic>
        <p:nvPicPr>
          <p:cNvPr id="13" name="Graphic 12">
            <a:extLst>
              <a:ext uri="{FF2B5EF4-FFF2-40B4-BE49-F238E27FC236}">
                <a16:creationId xmlns:a16="http://schemas.microsoft.com/office/drawing/2014/main" id="{30B48E6C-8A3D-D953-7DDC-77489305997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212365" y="2385506"/>
            <a:ext cx="3002748" cy="1786635"/>
          </a:xfrm>
          <a:prstGeom prst="rect">
            <a:avLst/>
          </a:prstGeom>
        </p:spPr>
      </p:pic>
      <p:pic>
        <p:nvPicPr>
          <p:cNvPr id="14" name="Slide 7">
            <a:hlinkClick r:id="" action="ppaction://media"/>
            <a:extLst>
              <a:ext uri="{FF2B5EF4-FFF2-40B4-BE49-F238E27FC236}">
                <a16:creationId xmlns:a16="http://schemas.microsoft.com/office/drawing/2014/main" id="{55190E2D-AA49-9455-042B-7225A9F9C7C4}"/>
              </a:ext>
            </a:extLst>
          </p:cNvPr>
          <p:cNvPicPr>
            <a:picLocks noChangeAspect="1"/>
          </p:cNvPicPr>
          <p:nvPr>
            <a:audioFile r:link="rId1"/>
            <p:extLst>
              <p:ext uri="{DAA4B4D4-6D71-4841-9C94-3DE7FCFB9230}">
                <p14:media xmlns:p14="http://schemas.microsoft.com/office/powerpoint/2010/main" r:embed="rId2">
                  <p14:trim st="1555" end="1228.3628"/>
                </p14:media>
              </p:ext>
            </p:extLst>
          </p:nvPr>
        </p:nvPicPr>
        <p:blipFill>
          <a:blip r:embed="rId8"/>
          <a:stretch>
            <a:fillRect/>
          </a:stretch>
        </p:blipFill>
        <p:spPr>
          <a:xfrm>
            <a:off x="0" y="6370637"/>
            <a:ext cx="487363" cy="487363"/>
          </a:xfrm>
          <a:prstGeom prst="rect">
            <a:avLst/>
          </a:prstGeom>
        </p:spPr>
      </p:pic>
    </p:spTree>
    <p:extLst>
      <p:ext uri="{BB962C8B-B14F-4D97-AF65-F5344CB8AC3E}">
        <p14:creationId xmlns:p14="http://schemas.microsoft.com/office/powerpoint/2010/main" val="429203838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17" fill="hold"/>
                                        <p:tgtEl>
                                          <p:spTgt spid="14"/>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55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par>
                                <p:cTn id="15" presetID="12" presetClass="entr" presetSubtype="1" fill="hold" nodeType="withEffect">
                                  <p:stCondLst>
                                    <p:cond delay="55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ppt_y</p:attrName>
                                        </p:attrNameLst>
                                      </p:cBhvr>
                                      <p:tavLst>
                                        <p:tav tm="0">
                                          <p:val>
                                            <p:strVal val="#ppt_y-#ppt_h*1.125000"/>
                                          </p:val>
                                        </p:tav>
                                        <p:tav tm="100000">
                                          <p:val>
                                            <p:strVal val="#ppt_y"/>
                                          </p:val>
                                        </p:tav>
                                      </p:tavLst>
                                    </p:anim>
                                    <p:animEffect transition="in" filter="wipe(down)">
                                      <p:cBhvr>
                                        <p:cTn id="18" dur="500"/>
                                        <p:tgtEl>
                                          <p:spTgt spid="13"/>
                                        </p:tgtEl>
                                      </p:cBhvr>
                                    </p:animEffect>
                                  </p:childTnLst>
                                </p:cTn>
                              </p:par>
                              <p:par>
                                <p:cTn id="19" presetID="26" presetClass="emph" presetSubtype="0" fill="hold" nodeType="withEffect">
                                  <p:stCondLst>
                                    <p:cond delay="6000"/>
                                  </p:stCondLst>
                                  <p:childTnLst>
                                    <p:animEffect transition="out" filter="fade">
                                      <p:cBhvr>
                                        <p:cTn id="20" dur="700" tmFilter="0, 0; .2, .5; .8, .5; 1, 0"/>
                                        <p:tgtEl>
                                          <p:spTgt spid="13"/>
                                        </p:tgtEl>
                                      </p:cBhvr>
                                    </p:animEffect>
                                    <p:animScale>
                                      <p:cBhvr>
                                        <p:cTn id="21" dur="350" autoRev="1" fill="hold"/>
                                        <p:tgtEl>
                                          <p:spTgt spid="13"/>
                                        </p:tgtEl>
                                      </p:cBhvr>
                                      <p:by x="105000" y="105000"/>
                                    </p:animScale>
                                  </p:childTnLst>
                                </p:cTn>
                              </p:par>
                              <p:par>
                                <p:cTn id="22" presetID="12" presetClass="entr" presetSubtype="4" fill="hold" grpId="0" nodeType="withEffect">
                                  <p:stCondLst>
                                    <p:cond delay="71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up)">
                                      <p:cBhvr>
                                        <p:cTn id="25" dur="500"/>
                                        <p:tgtEl>
                                          <p:spTgt spid="6"/>
                                        </p:tgtEl>
                                      </p:cBhvr>
                                    </p:animEffect>
                                  </p:childTnLst>
                                </p:cTn>
                              </p:par>
                              <p:par>
                                <p:cTn id="26" presetID="12" presetClass="entr" presetSubtype="1" fill="hold" nodeType="withEffect">
                                  <p:stCondLst>
                                    <p:cond delay="71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down)">
                                      <p:cBhvr>
                                        <p:cTn id="29" dur="500"/>
                                        <p:tgtEl>
                                          <p:spTgt spid="11"/>
                                        </p:tgtEl>
                                      </p:cBhvr>
                                    </p:animEffect>
                                  </p:childTnLst>
                                </p:cTn>
                              </p:par>
                              <p:par>
                                <p:cTn id="30" presetID="26" presetClass="emph" presetSubtype="0" fill="hold" nodeType="withEffect">
                                  <p:stCondLst>
                                    <p:cond delay="7600"/>
                                  </p:stCondLst>
                                  <p:childTnLst>
                                    <p:animEffect transition="out" filter="fade">
                                      <p:cBhvr>
                                        <p:cTn id="31" dur="700" tmFilter="0, 0; .2, .5; .8, .5; 1, 0"/>
                                        <p:tgtEl>
                                          <p:spTgt spid="11"/>
                                        </p:tgtEl>
                                      </p:cBhvr>
                                    </p:animEffect>
                                    <p:animScale>
                                      <p:cBhvr>
                                        <p:cTn id="32" dur="350" autoRev="1" fill="hold"/>
                                        <p:tgtEl>
                                          <p:spTgt spid="11"/>
                                        </p:tgtEl>
                                      </p:cBhvr>
                                      <p:by x="105000" y="105000"/>
                                    </p:animScale>
                                  </p:childTnLst>
                                </p:cTn>
                              </p:par>
                              <p:par>
                                <p:cTn id="33" presetID="12" presetClass="entr" presetSubtype="4" fill="hold" grpId="0" nodeType="withEffect">
                                  <p:stCondLst>
                                    <p:cond delay="93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p:tgtEl>
                                          <p:spTgt spid="7"/>
                                        </p:tgtEl>
                                        <p:attrNameLst>
                                          <p:attrName>ppt_y</p:attrName>
                                        </p:attrNameLst>
                                      </p:cBhvr>
                                      <p:tavLst>
                                        <p:tav tm="0">
                                          <p:val>
                                            <p:strVal val="#ppt_y+#ppt_h*1.125000"/>
                                          </p:val>
                                        </p:tav>
                                        <p:tav tm="100000">
                                          <p:val>
                                            <p:strVal val="#ppt_y"/>
                                          </p:val>
                                        </p:tav>
                                      </p:tavLst>
                                    </p:anim>
                                    <p:animEffect transition="in" filter="wipe(up)">
                                      <p:cBhvr>
                                        <p:cTn id="36" dur="500"/>
                                        <p:tgtEl>
                                          <p:spTgt spid="7"/>
                                        </p:tgtEl>
                                      </p:cBhvr>
                                    </p:animEffect>
                                  </p:childTnLst>
                                </p:cTn>
                              </p:par>
                              <p:par>
                                <p:cTn id="37" presetID="12" presetClass="entr" presetSubtype="1" fill="hold" nodeType="withEffect">
                                  <p:stCondLst>
                                    <p:cond delay="93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ppt_y</p:attrName>
                                        </p:attrNameLst>
                                      </p:cBhvr>
                                      <p:tavLst>
                                        <p:tav tm="0">
                                          <p:val>
                                            <p:strVal val="#ppt_y-#ppt_h*1.125000"/>
                                          </p:val>
                                        </p:tav>
                                        <p:tav tm="100000">
                                          <p:val>
                                            <p:strVal val="#ppt_y"/>
                                          </p:val>
                                        </p:tav>
                                      </p:tavLst>
                                    </p:anim>
                                    <p:animEffect transition="in" filter="wipe(down)">
                                      <p:cBhvr>
                                        <p:cTn id="40" dur="500"/>
                                        <p:tgtEl>
                                          <p:spTgt spid="9"/>
                                        </p:tgtEl>
                                      </p:cBhvr>
                                    </p:animEffect>
                                  </p:childTnLst>
                                </p:cTn>
                              </p:par>
                              <p:par>
                                <p:cTn id="41" presetID="26" presetClass="emph" presetSubtype="0" fill="hold" nodeType="withEffect">
                                  <p:stCondLst>
                                    <p:cond delay="9800"/>
                                  </p:stCondLst>
                                  <p:childTnLst>
                                    <p:animEffect transition="out" filter="fade">
                                      <p:cBhvr>
                                        <p:cTn id="42" dur="700" tmFilter="0, 0; .2, .5; .8, .5; 1, 0"/>
                                        <p:tgtEl>
                                          <p:spTgt spid="9"/>
                                        </p:tgtEl>
                                      </p:cBhvr>
                                    </p:animEffect>
                                    <p:animScale>
                                      <p:cBhvr>
                                        <p:cTn id="43" dur="3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4" fill="hold" display="0">
                  <p:stCondLst>
                    <p:cond delay="indefinite"/>
                  </p:stCondLst>
                  <p:endCondLst>
                    <p:cond evt="onStopAudio" delay="0">
                      <p:tgtEl>
                        <p:sldTgt/>
                      </p:tgtEl>
                    </p:cond>
                  </p:endCondLst>
                </p:cTn>
                <p:tgtEl>
                  <p:spTgt spid="14"/>
                </p:tgtEl>
              </p:cMediaNode>
            </p:audio>
          </p:childTnLst>
        </p:cTn>
      </p:par>
    </p:tnLst>
    <p:bldLst>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4B2223-6D74-58B0-03EC-B7023DCD913D}"/>
              </a:ext>
            </a:extLst>
          </p:cNvPr>
          <p:cNvSpPr txBox="1"/>
          <p:nvPr/>
        </p:nvSpPr>
        <p:spPr>
          <a:xfrm>
            <a:off x="3018661" y="200106"/>
            <a:ext cx="6154698"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noProof="0" dirty="0">
                <a:solidFill>
                  <a:srgbClr val="002A41"/>
                </a:solidFill>
                <a:latin typeface="Aptos" panose="02110004020202020204"/>
              </a:rPr>
              <a:t>When not to note</a:t>
            </a:r>
            <a:endPar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0ECA5DED-2733-A673-5BCB-CEFFA842738D}"/>
              </a:ext>
            </a:extLst>
          </p:cNvPr>
          <p:cNvSpPr txBox="1"/>
          <p:nvPr/>
        </p:nvSpPr>
        <p:spPr>
          <a:xfrm>
            <a:off x="1505206" y="1699657"/>
            <a:ext cx="4202724" cy="1569660"/>
          </a:xfrm>
          <a:prstGeom prst="rect">
            <a:avLst/>
          </a:prstGeom>
          <a:noFill/>
        </p:spPr>
        <p:txBody>
          <a:bodyPr wrap="square" rtlCol="0">
            <a:spAutoFit/>
          </a:bodyPr>
          <a:lstStyle/>
          <a:p>
            <a:r>
              <a:rPr lang="en-GB" sz="4800" dirty="0">
                <a:solidFill>
                  <a:srgbClr val="002A41"/>
                </a:solidFill>
              </a:rPr>
              <a:t>Copying slides </a:t>
            </a:r>
            <a:r>
              <a:rPr lang="en-GB" sz="4800" b="1" dirty="0">
                <a:solidFill>
                  <a:srgbClr val="002A41"/>
                </a:solidFill>
              </a:rPr>
              <a:t>word-for-word</a:t>
            </a:r>
          </a:p>
        </p:txBody>
      </p:sp>
      <p:sp>
        <p:nvSpPr>
          <p:cNvPr id="6" name="TextBox 5">
            <a:extLst>
              <a:ext uri="{FF2B5EF4-FFF2-40B4-BE49-F238E27FC236}">
                <a16:creationId xmlns:a16="http://schemas.microsoft.com/office/drawing/2014/main" id="{311C2533-A479-0C13-D188-362BEC71DD09}"/>
              </a:ext>
            </a:extLst>
          </p:cNvPr>
          <p:cNvSpPr txBox="1"/>
          <p:nvPr/>
        </p:nvSpPr>
        <p:spPr>
          <a:xfrm>
            <a:off x="1505206" y="3691890"/>
            <a:ext cx="4128983" cy="2308324"/>
          </a:xfrm>
          <a:prstGeom prst="rect">
            <a:avLst/>
          </a:prstGeom>
          <a:noFill/>
        </p:spPr>
        <p:txBody>
          <a:bodyPr wrap="square" rtlCol="0">
            <a:spAutoFit/>
          </a:bodyPr>
          <a:lstStyle/>
          <a:p>
            <a:r>
              <a:rPr lang="en-GB" sz="4800" dirty="0">
                <a:solidFill>
                  <a:srgbClr val="002A41"/>
                </a:solidFill>
              </a:rPr>
              <a:t>Writing down </a:t>
            </a:r>
            <a:r>
              <a:rPr lang="en-GB" sz="4800" b="1" dirty="0">
                <a:solidFill>
                  <a:srgbClr val="002A41"/>
                </a:solidFill>
              </a:rPr>
              <a:t>every single thing</a:t>
            </a:r>
          </a:p>
        </p:txBody>
      </p:sp>
      <p:sp>
        <p:nvSpPr>
          <p:cNvPr id="7" name="TextBox 6">
            <a:extLst>
              <a:ext uri="{FF2B5EF4-FFF2-40B4-BE49-F238E27FC236}">
                <a16:creationId xmlns:a16="http://schemas.microsoft.com/office/drawing/2014/main" id="{637C1357-9388-ECB9-4E35-4DCBC92A2168}"/>
              </a:ext>
            </a:extLst>
          </p:cNvPr>
          <p:cNvSpPr txBox="1"/>
          <p:nvPr/>
        </p:nvSpPr>
        <p:spPr>
          <a:xfrm>
            <a:off x="7450657" y="1852264"/>
            <a:ext cx="3947085" cy="830997"/>
          </a:xfrm>
          <a:prstGeom prst="rect">
            <a:avLst/>
          </a:prstGeom>
          <a:noFill/>
        </p:spPr>
        <p:txBody>
          <a:bodyPr wrap="square" rtlCol="0">
            <a:spAutoFit/>
          </a:bodyPr>
          <a:lstStyle/>
          <a:p>
            <a:r>
              <a:rPr lang="en-GB" sz="4800" b="1" dirty="0">
                <a:solidFill>
                  <a:srgbClr val="002A41"/>
                </a:solidFill>
              </a:rPr>
              <a:t>Selective</a:t>
            </a:r>
          </a:p>
        </p:txBody>
      </p:sp>
      <p:sp>
        <p:nvSpPr>
          <p:cNvPr id="8" name="TextBox 7">
            <a:extLst>
              <a:ext uri="{FF2B5EF4-FFF2-40B4-BE49-F238E27FC236}">
                <a16:creationId xmlns:a16="http://schemas.microsoft.com/office/drawing/2014/main" id="{66AC4E8D-D2C3-D0B5-B07A-367C7C25FA17}"/>
              </a:ext>
            </a:extLst>
          </p:cNvPr>
          <p:cNvSpPr txBox="1"/>
          <p:nvPr/>
        </p:nvSpPr>
        <p:spPr>
          <a:xfrm>
            <a:off x="7450657" y="3013501"/>
            <a:ext cx="3947085" cy="830997"/>
          </a:xfrm>
          <a:prstGeom prst="rect">
            <a:avLst/>
          </a:prstGeom>
          <a:noFill/>
        </p:spPr>
        <p:txBody>
          <a:bodyPr wrap="square" rtlCol="0">
            <a:spAutoFit/>
          </a:bodyPr>
          <a:lstStyle/>
          <a:p>
            <a:r>
              <a:rPr lang="en-GB" sz="4800" b="1" dirty="0">
                <a:solidFill>
                  <a:srgbClr val="002A41"/>
                </a:solidFill>
              </a:rPr>
              <a:t>Strategic</a:t>
            </a:r>
          </a:p>
        </p:txBody>
      </p:sp>
      <p:sp>
        <p:nvSpPr>
          <p:cNvPr id="9" name="TextBox 8">
            <a:extLst>
              <a:ext uri="{FF2B5EF4-FFF2-40B4-BE49-F238E27FC236}">
                <a16:creationId xmlns:a16="http://schemas.microsoft.com/office/drawing/2014/main" id="{D021508A-A45C-860E-F032-9807D29F9A8A}"/>
              </a:ext>
            </a:extLst>
          </p:cNvPr>
          <p:cNvSpPr txBox="1"/>
          <p:nvPr/>
        </p:nvSpPr>
        <p:spPr>
          <a:xfrm>
            <a:off x="7450657" y="4174738"/>
            <a:ext cx="4273723" cy="1569660"/>
          </a:xfrm>
          <a:prstGeom prst="rect">
            <a:avLst/>
          </a:prstGeom>
          <a:noFill/>
        </p:spPr>
        <p:txBody>
          <a:bodyPr wrap="square" rtlCol="0">
            <a:spAutoFit/>
          </a:bodyPr>
          <a:lstStyle/>
          <a:p>
            <a:r>
              <a:rPr lang="en-GB" sz="4800" dirty="0">
                <a:solidFill>
                  <a:srgbClr val="002A41"/>
                </a:solidFill>
              </a:rPr>
              <a:t>Target the </a:t>
            </a:r>
            <a:r>
              <a:rPr lang="en-GB" sz="4800" b="1" dirty="0">
                <a:solidFill>
                  <a:srgbClr val="002A41"/>
                </a:solidFill>
              </a:rPr>
              <a:t>right information</a:t>
            </a:r>
          </a:p>
        </p:txBody>
      </p:sp>
      <p:grpSp>
        <p:nvGrpSpPr>
          <p:cNvPr id="10" name="Group 9">
            <a:extLst>
              <a:ext uri="{FF2B5EF4-FFF2-40B4-BE49-F238E27FC236}">
                <a16:creationId xmlns:a16="http://schemas.microsoft.com/office/drawing/2014/main" id="{848E727B-F82A-CFA8-B099-194855C1D6E1}"/>
              </a:ext>
            </a:extLst>
          </p:cNvPr>
          <p:cNvGrpSpPr/>
          <p:nvPr/>
        </p:nvGrpSpPr>
        <p:grpSpPr>
          <a:xfrm>
            <a:off x="517480" y="1898812"/>
            <a:ext cx="901213" cy="901213"/>
            <a:chOff x="927442" y="4603169"/>
            <a:chExt cx="777278" cy="777278"/>
          </a:xfrm>
        </p:grpSpPr>
        <p:sp>
          <p:nvSpPr>
            <p:cNvPr id="11" name="Free-form: Shape 10">
              <a:extLst>
                <a:ext uri="{FF2B5EF4-FFF2-40B4-BE49-F238E27FC236}">
                  <a16:creationId xmlns:a16="http://schemas.microsoft.com/office/drawing/2014/main" id="{8F3AF0B1-2E19-58F3-11AB-CC6586963F24}"/>
                </a:ext>
              </a:extLst>
            </p:cNvPr>
            <p:cNvSpPr/>
            <p:nvPr/>
          </p:nvSpPr>
          <p:spPr>
            <a:xfrm>
              <a:off x="1098300" y="4776474"/>
              <a:ext cx="435794" cy="430497"/>
            </a:xfrm>
            <a:custGeom>
              <a:avLst/>
              <a:gdLst>
                <a:gd name="connsiteX0" fmla="*/ 60541 w 435794"/>
                <a:gd name="connsiteY0" fmla="*/ 430497 h 430497"/>
                <a:gd name="connsiteX1" fmla="*/ 217897 w 435794"/>
                <a:gd name="connsiteY1" fmla="*/ 275804 h 430497"/>
                <a:gd name="connsiteX2" fmla="*/ 375238 w 435794"/>
                <a:gd name="connsiteY2" fmla="*/ 430497 h 430497"/>
                <a:gd name="connsiteX3" fmla="*/ 435794 w 435794"/>
                <a:gd name="connsiteY3" fmla="*/ 368919 h 430497"/>
                <a:gd name="connsiteX4" fmla="*/ 279475 w 435794"/>
                <a:gd name="connsiteY4" fmla="*/ 215248 h 430497"/>
                <a:gd name="connsiteX5" fmla="*/ 435794 w 435794"/>
                <a:gd name="connsiteY5" fmla="*/ 61578 h 430497"/>
                <a:gd name="connsiteX6" fmla="*/ 375238 w 435794"/>
                <a:gd name="connsiteY6" fmla="*/ 0 h 430497"/>
                <a:gd name="connsiteX7" fmla="*/ 217897 w 435794"/>
                <a:gd name="connsiteY7" fmla="*/ 154693 h 430497"/>
                <a:gd name="connsiteX8" fmla="*/ 60541 w 435794"/>
                <a:gd name="connsiteY8" fmla="*/ 0 h 430497"/>
                <a:gd name="connsiteX9" fmla="*/ 0 w 435794"/>
                <a:gd name="connsiteY9" fmla="*/ 61578 h 430497"/>
                <a:gd name="connsiteX10" fmla="*/ 156305 w 435794"/>
                <a:gd name="connsiteY10" fmla="*/ 215248 h 430497"/>
                <a:gd name="connsiteX11" fmla="*/ 0 w 435794"/>
                <a:gd name="connsiteY11" fmla="*/ 368919 h 430497"/>
                <a:gd name="connsiteX12" fmla="*/ 60541 w 435794"/>
                <a:gd name="connsiteY12" fmla="*/ 430497 h 43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794" h="430497">
                  <a:moveTo>
                    <a:pt x="60541" y="430497"/>
                  </a:moveTo>
                  <a:lnTo>
                    <a:pt x="217897" y="275804"/>
                  </a:lnTo>
                  <a:lnTo>
                    <a:pt x="375238" y="430497"/>
                  </a:lnTo>
                  <a:lnTo>
                    <a:pt x="435794" y="368919"/>
                  </a:lnTo>
                  <a:lnTo>
                    <a:pt x="279475" y="215248"/>
                  </a:lnTo>
                  <a:lnTo>
                    <a:pt x="435794" y="61578"/>
                  </a:lnTo>
                  <a:lnTo>
                    <a:pt x="375238" y="0"/>
                  </a:lnTo>
                  <a:lnTo>
                    <a:pt x="217897" y="154693"/>
                  </a:lnTo>
                  <a:lnTo>
                    <a:pt x="60541" y="0"/>
                  </a:lnTo>
                  <a:lnTo>
                    <a:pt x="0" y="61578"/>
                  </a:lnTo>
                  <a:lnTo>
                    <a:pt x="156305" y="215248"/>
                  </a:lnTo>
                  <a:lnTo>
                    <a:pt x="0" y="368919"/>
                  </a:lnTo>
                  <a:lnTo>
                    <a:pt x="60541" y="430497"/>
                  </a:lnTo>
                  <a:close/>
                </a:path>
              </a:pathLst>
            </a:custGeom>
            <a:solidFill>
              <a:srgbClr val="0F9ED5"/>
            </a:solidFill>
            <a:ln w="14387"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6C71B15-5451-8F0F-753D-CFA3E352974F}"/>
                </a:ext>
              </a:extLst>
            </p:cNvPr>
            <p:cNvSpPr/>
            <p:nvPr/>
          </p:nvSpPr>
          <p:spPr>
            <a:xfrm>
              <a:off x="927442" y="4603169"/>
              <a:ext cx="777278" cy="777278"/>
            </a:xfrm>
            <a:custGeom>
              <a:avLst/>
              <a:gdLst>
                <a:gd name="connsiteX0" fmla="*/ 0 w 777278"/>
                <a:gd name="connsiteY0" fmla="*/ 0 h 777278"/>
                <a:gd name="connsiteX1" fmla="*/ 0 w 777278"/>
                <a:gd name="connsiteY1" fmla="*/ 777278 h 777278"/>
                <a:gd name="connsiteX2" fmla="*/ 777278 w 777278"/>
                <a:gd name="connsiteY2" fmla="*/ 777278 h 777278"/>
                <a:gd name="connsiteX3" fmla="*/ 777278 w 777278"/>
                <a:gd name="connsiteY3" fmla="*/ 0 h 777278"/>
                <a:gd name="connsiteX4" fmla="*/ 690914 w 777278"/>
                <a:gd name="connsiteY4" fmla="*/ 690914 h 777278"/>
                <a:gd name="connsiteX5" fmla="*/ 86364 w 777278"/>
                <a:gd name="connsiteY5" fmla="*/ 690914 h 777278"/>
                <a:gd name="connsiteX6" fmla="*/ 86364 w 777278"/>
                <a:gd name="connsiteY6" fmla="*/ 86364 h 777278"/>
                <a:gd name="connsiteX7" fmla="*/ 690914 w 777278"/>
                <a:gd name="connsiteY7" fmla="*/ 86364 h 777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278" h="777278">
                  <a:moveTo>
                    <a:pt x="0" y="0"/>
                  </a:moveTo>
                  <a:lnTo>
                    <a:pt x="0" y="777278"/>
                  </a:lnTo>
                  <a:lnTo>
                    <a:pt x="777278" y="777278"/>
                  </a:lnTo>
                  <a:lnTo>
                    <a:pt x="777278" y="0"/>
                  </a:lnTo>
                  <a:close/>
                  <a:moveTo>
                    <a:pt x="690914" y="690914"/>
                  </a:moveTo>
                  <a:lnTo>
                    <a:pt x="86364" y="690914"/>
                  </a:lnTo>
                  <a:lnTo>
                    <a:pt x="86364" y="86364"/>
                  </a:lnTo>
                  <a:lnTo>
                    <a:pt x="690914" y="86364"/>
                  </a:lnTo>
                  <a:close/>
                </a:path>
              </a:pathLst>
            </a:custGeom>
            <a:solidFill>
              <a:srgbClr val="002A41"/>
            </a:solidFill>
            <a:ln w="14387" cap="flat">
              <a:noFill/>
              <a:prstDash val="solid"/>
              <a:miter/>
            </a:ln>
          </p:spPr>
          <p:txBody>
            <a:bodyPr rtlCol="0" anchor="ctr"/>
            <a:lstStyle/>
            <a:p>
              <a:endParaRPr lang="en-GB"/>
            </a:p>
          </p:txBody>
        </p:sp>
      </p:grpSp>
      <p:grpSp>
        <p:nvGrpSpPr>
          <p:cNvPr id="13" name="Group 12">
            <a:extLst>
              <a:ext uri="{FF2B5EF4-FFF2-40B4-BE49-F238E27FC236}">
                <a16:creationId xmlns:a16="http://schemas.microsoft.com/office/drawing/2014/main" id="{2498D8D2-232F-33B3-2D82-B72AD5EDEE4B}"/>
              </a:ext>
            </a:extLst>
          </p:cNvPr>
          <p:cNvGrpSpPr/>
          <p:nvPr/>
        </p:nvGrpSpPr>
        <p:grpSpPr>
          <a:xfrm>
            <a:off x="6557813" y="1870048"/>
            <a:ext cx="795428" cy="795428"/>
            <a:chOff x="953380" y="3428779"/>
            <a:chExt cx="758602" cy="758602"/>
          </a:xfrm>
        </p:grpSpPr>
        <p:sp>
          <p:nvSpPr>
            <p:cNvPr id="14" name="Free-form: Shape 13">
              <a:extLst>
                <a:ext uri="{FF2B5EF4-FFF2-40B4-BE49-F238E27FC236}">
                  <a16:creationId xmlns:a16="http://schemas.microsoft.com/office/drawing/2014/main" id="{EC340920-CFB0-920A-B87A-6F70931292B4}"/>
                </a:ext>
              </a:extLst>
            </p:cNvPr>
            <p:cNvSpPr/>
            <p:nvPr/>
          </p:nvSpPr>
          <p:spPr>
            <a:xfrm>
              <a:off x="953380" y="3428779"/>
              <a:ext cx="758602" cy="758602"/>
            </a:xfrm>
            <a:custGeom>
              <a:avLst/>
              <a:gdLst>
                <a:gd name="connsiteX0" fmla="*/ 0 w 758602"/>
                <a:gd name="connsiteY0" fmla="*/ 0 h 758602"/>
                <a:gd name="connsiteX1" fmla="*/ 0 w 758602"/>
                <a:gd name="connsiteY1" fmla="*/ 758603 h 758602"/>
                <a:gd name="connsiteX2" fmla="*/ 758603 w 758602"/>
                <a:gd name="connsiteY2" fmla="*/ 758603 h 758602"/>
                <a:gd name="connsiteX3" fmla="*/ 758603 w 758602"/>
                <a:gd name="connsiteY3" fmla="*/ 0 h 758602"/>
                <a:gd name="connsiteX4" fmla="*/ 674314 w 758602"/>
                <a:gd name="connsiteY4" fmla="*/ 674314 h 758602"/>
                <a:gd name="connsiteX5" fmla="*/ 84289 w 758602"/>
                <a:gd name="connsiteY5" fmla="*/ 674314 h 758602"/>
                <a:gd name="connsiteX6" fmla="*/ 84289 w 758602"/>
                <a:gd name="connsiteY6" fmla="*/ 84289 h 758602"/>
                <a:gd name="connsiteX7" fmla="*/ 674314 w 758602"/>
                <a:gd name="connsiteY7" fmla="*/ 84289 h 75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602" h="758602">
                  <a:moveTo>
                    <a:pt x="0" y="0"/>
                  </a:moveTo>
                  <a:lnTo>
                    <a:pt x="0" y="758603"/>
                  </a:lnTo>
                  <a:lnTo>
                    <a:pt x="758603" y="758603"/>
                  </a:lnTo>
                  <a:lnTo>
                    <a:pt x="758603" y="0"/>
                  </a:lnTo>
                  <a:close/>
                  <a:moveTo>
                    <a:pt x="674314" y="674314"/>
                  </a:moveTo>
                  <a:lnTo>
                    <a:pt x="84289" y="674314"/>
                  </a:lnTo>
                  <a:lnTo>
                    <a:pt x="84289" y="84289"/>
                  </a:lnTo>
                  <a:lnTo>
                    <a:pt x="674314" y="84289"/>
                  </a:lnTo>
                  <a:close/>
                </a:path>
              </a:pathLst>
            </a:custGeom>
            <a:solidFill>
              <a:srgbClr val="002A41"/>
            </a:solidFill>
            <a:ln w="1399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C3F1FC8-415E-A818-4487-639D8C921F0D}"/>
                </a:ext>
              </a:extLst>
            </p:cNvPr>
            <p:cNvSpPr/>
            <p:nvPr/>
          </p:nvSpPr>
          <p:spPr>
            <a:xfrm>
              <a:off x="1084843" y="3601754"/>
              <a:ext cx="495704" cy="377854"/>
            </a:xfrm>
            <a:custGeom>
              <a:avLst/>
              <a:gdLst>
                <a:gd name="connsiteX0" fmla="*/ 495705 w 495704"/>
                <a:gd name="connsiteY0" fmla="*/ 60197 h 377854"/>
                <a:gd name="connsiteX1" fmla="*/ 436702 w 495704"/>
                <a:gd name="connsiteY1" fmla="*/ 0 h 377854"/>
                <a:gd name="connsiteX2" fmla="*/ 172133 w 495704"/>
                <a:gd name="connsiteY2" fmla="*/ 259260 h 377854"/>
                <a:gd name="connsiteX3" fmla="*/ 59607 w 495704"/>
                <a:gd name="connsiteY3" fmla="*/ 146733 h 377854"/>
                <a:gd name="connsiteX4" fmla="*/ 0 w 495704"/>
                <a:gd name="connsiteY4" fmla="*/ 206326 h 377854"/>
                <a:gd name="connsiteX5" fmla="*/ 171529 w 495704"/>
                <a:gd name="connsiteY5" fmla="*/ 377854 h 377854"/>
                <a:gd name="connsiteX6" fmla="*/ 495705 w 495704"/>
                <a:gd name="connsiteY6" fmla="*/ 60197 h 37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704" h="377854">
                  <a:moveTo>
                    <a:pt x="495705" y="60197"/>
                  </a:moveTo>
                  <a:lnTo>
                    <a:pt x="436702" y="0"/>
                  </a:lnTo>
                  <a:lnTo>
                    <a:pt x="172133" y="259260"/>
                  </a:lnTo>
                  <a:lnTo>
                    <a:pt x="59607" y="146733"/>
                  </a:lnTo>
                  <a:lnTo>
                    <a:pt x="0" y="206326"/>
                  </a:lnTo>
                  <a:lnTo>
                    <a:pt x="171529" y="377854"/>
                  </a:lnTo>
                  <a:lnTo>
                    <a:pt x="495705" y="60197"/>
                  </a:lnTo>
                  <a:close/>
                </a:path>
              </a:pathLst>
            </a:custGeom>
            <a:solidFill>
              <a:srgbClr val="0F9ED5"/>
            </a:solidFill>
            <a:ln w="13990" cap="flat">
              <a:noFill/>
              <a:prstDash val="solid"/>
              <a:miter/>
            </a:ln>
          </p:spPr>
          <p:txBody>
            <a:bodyPr rtlCol="0" anchor="ctr"/>
            <a:lstStyle/>
            <a:p>
              <a:endParaRPr lang="en-GB"/>
            </a:p>
          </p:txBody>
        </p:sp>
      </p:grpSp>
      <p:grpSp>
        <p:nvGrpSpPr>
          <p:cNvPr id="16" name="Group 15">
            <a:extLst>
              <a:ext uri="{FF2B5EF4-FFF2-40B4-BE49-F238E27FC236}">
                <a16:creationId xmlns:a16="http://schemas.microsoft.com/office/drawing/2014/main" id="{B5A4D78B-8F0A-D6C6-4C96-80C25F9BDC47}"/>
              </a:ext>
            </a:extLst>
          </p:cNvPr>
          <p:cNvGrpSpPr/>
          <p:nvPr/>
        </p:nvGrpSpPr>
        <p:grpSpPr>
          <a:xfrm>
            <a:off x="517480" y="3887503"/>
            <a:ext cx="901213" cy="901213"/>
            <a:chOff x="927442" y="4603169"/>
            <a:chExt cx="777278" cy="777278"/>
          </a:xfrm>
        </p:grpSpPr>
        <p:sp>
          <p:nvSpPr>
            <p:cNvPr id="17" name="Free-form: Shape 16">
              <a:extLst>
                <a:ext uri="{FF2B5EF4-FFF2-40B4-BE49-F238E27FC236}">
                  <a16:creationId xmlns:a16="http://schemas.microsoft.com/office/drawing/2014/main" id="{259111AC-AF23-526C-F1BF-1143AFFA1424}"/>
                </a:ext>
              </a:extLst>
            </p:cNvPr>
            <p:cNvSpPr/>
            <p:nvPr/>
          </p:nvSpPr>
          <p:spPr>
            <a:xfrm>
              <a:off x="1098300" y="4776474"/>
              <a:ext cx="435794" cy="430497"/>
            </a:xfrm>
            <a:custGeom>
              <a:avLst/>
              <a:gdLst>
                <a:gd name="connsiteX0" fmla="*/ 60541 w 435794"/>
                <a:gd name="connsiteY0" fmla="*/ 430497 h 430497"/>
                <a:gd name="connsiteX1" fmla="*/ 217897 w 435794"/>
                <a:gd name="connsiteY1" fmla="*/ 275804 h 430497"/>
                <a:gd name="connsiteX2" fmla="*/ 375238 w 435794"/>
                <a:gd name="connsiteY2" fmla="*/ 430497 h 430497"/>
                <a:gd name="connsiteX3" fmla="*/ 435794 w 435794"/>
                <a:gd name="connsiteY3" fmla="*/ 368919 h 430497"/>
                <a:gd name="connsiteX4" fmla="*/ 279475 w 435794"/>
                <a:gd name="connsiteY4" fmla="*/ 215248 h 430497"/>
                <a:gd name="connsiteX5" fmla="*/ 435794 w 435794"/>
                <a:gd name="connsiteY5" fmla="*/ 61578 h 430497"/>
                <a:gd name="connsiteX6" fmla="*/ 375238 w 435794"/>
                <a:gd name="connsiteY6" fmla="*/ 0 h 430497"/>
                <a:gd name="connsiteX7" fmla="*/ 217897 w 435794"/>
                <a:gd name="connsiteY7" fmla="*/ 154693 h 430497"/>
                <a:gd name="connsiteX8" fmla="*/ 60541 w 435794"/>
                <a:gd name="connsiteY8" fmla="*/ 0 h 430497"/>
                <a:gd name="connsiteX9" fmla="*/ 0 w 435794"/>
                <a:gd name="connsiteY9" fmla="*/ 61578 h 430497"/>
                <a:gd name="connsiteX10" fmla="*/ 156305 w 435794"/>
                <a:gd name="connsiteY10" fmla="*/ 215248 h 430497"/>
                <a:gd name="connsiteX11" fmla="*/ 0 w 435794"/>
                <a:gd name="connsiteY11" fmla="*/ 368919 h 430497"/>
                <a:gd name="connsiteX12" fmla="*/ 60541 w 435794"/>
                <a:gd name="connsiteY12" fmla="*/ 430497 h 430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794" h="430497">
                  <a:moveTo>
                    <a:pt x="60541" y="430497"/>
                  </a:moveTo>
                  <a:lnTo>
                    <a:pt x="217897" y="275804"/>
                  </a:lnTo>
                  <a:lnTo>
                    <a:pt x="375238" y="430497"/>
                  </a:lnTo>
                  <a:lnTo>
                    <a:pt x="435794" y="368919"/>
                  </a:lnTo>
                  <a:lnTo>
                    <a:pt x="279475" y="215248"/>
                  </a:lnTo>
                  <a:lnTo>
                    <a:pt x="435794" y="61578"/>
                  </a:lnTo>
                  <a:lnTo>
                    <a:pt x="375238" y="0"/>
                  </a:lnTo>
                  <a:lnTo>
                    <a:pt x="217897" y="154693"/>
                  </a:lnTo>
                  <a:lnTo>
                    <a:pt x="60541" y="0"/>
                  </a:lnTo>
                  <a:lnTo>
                    <a:pt x="0" y="61578"/>
                  </a:lnTo>
                  <a:lnTo>
                    <a:pt x="156305" y="215248"/>
                  </a:lnTo>
                  <a:lnTo>
                    <a:pt x="0" y="368919"/>
                  </a:lnTo>
                  <a:lnTo>
                    <a:pt x="60541" y="430497"/>
                  </a:lnTo>
                  <a:close/>
                </a:path>
              </a:pathLst>
            </a:custGeom>
            <a:solidFill>
              <a:srgbClr val="0F9ED5"/>
            </a:solidFill>
            <a:ln w="14387"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77DF28C-1AE6-52EF-C432-1EE55CC91662}"/>
                </a:ext>
              </a:extLst>
            </p:cNvPr>
            <p:cNvSpPr/>
            <p:nvPr/>
          </p:nvSpPr>
          <p:spPr>
            <a:xfrm>
              <a:off x="927442" y="4603169"/>
              <a:ext cx="777278" cy="777278"/>
            </a:xfrm>
            <a:custGeom>
              <a:avLst/>
              <a:gdLst>
                <a:gd name="connsiteX0" fmla="*/ 0 w 777278"/>
                <a:gd name="connsiteY0" fmla="*/ 0 h 777278"/>
                <a:gd name="connsiteX1" fmla="*/ 0 w 777278"/>
                <a:gd name="connsiteY1" fmla="*/ 777278 h 777278"/>
                <a:gd name="connsiteX2" fmla="*/ 777278 w 777278"/>
                <a:gd name="connsiteY2" fmla="*/ 777278 h 777278"/>
                <a:gd name="connsiteX3" fmla="*/ 777278 w 777278"/>
                <a:gd name="connsiteY3" fmla="*/ 0 h 777278"/>
                <a:gd name="connsiteX4" fmla="*/ 690914 w 777278"/>
                <a:gd name="connsiteY4" fmla="*/ 690914 h 777278"/>
                <a:gd name="connsiteX5" fmla="*/ 86364 w 777278"/>
                <a:gd name="connsiteY5" fmla="*/ 690914 h 777278"/>
                <a:gd name="connsiteX6" fmla="*/ 86364 w 777278"/>
                <a:gd name="connsiteY6" fmla="*/ 86364 h 777278"/>
                <a:gd name="connsiteX7" fmla="*/ 690914 w 777278"/>
                <a:gd name="connsiteY7" fmla="*/ 86364 h 777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278" h="777278">
                  <a:moveTo>
                    <a:pt x="0" y="0"/>
                  </a:moveTo>
                  <a:lnTo>
                    <a:pt x="0" y="777278"/>
                  </a:lnTo>
                  <a:lnTo>
                    <a:pt x="777278" y="777278"/>
                  </a:lnTo>
                  <a:lnTo>
                    <a:pt x="777278" y="0"/>
                  </a:lnTo>
                  <a:close/>
                  <a:moveTo>
                    <a:pt x="690914" y="690914"/>
                  </a:moveTo>
                  <a:lnTo>
                    <a:pt x="86364" y="690914"/>
                  </a:lnTo>
                  <a:lnTo>
                    <a:pt x="86364" y="86364"/>
                  </a:lnTo>
                  <a:lnTo>
                    <a:pt x="690914" y="86364"/>
                  </a:lnTo>
                  <a:close/>
                </a:path>
              </a:pathLst>
            </a:custGeom>
            <a:solidFill>
              <a:srgbClr val="002A41"/>
            </a:solidFill>
            <a:ln w="14387" cap="flat">
              <a:noFill/>
              <a:prstDash val="solid"/>
              <a:miter/>
            </a:ln>
          </p:spPr>
          <p:txBody>
            <a:bodyPr rtlCol="0" anchor="ctr"/>
            <a:lstStyle/>
            <a:p>
              <a:endParaRPr lang="en-GB"/>
            </a:p>
          </p:txBody>
        </p:sp>
      </p:grpSp>
      <p:grpSp>
        <p:nvGrpSpPr>
          <p:cNvPr id="19" name="Group 18">
            <a:extLst>
              <a:ext uri="{FF2B5EF4-FFF2-40B4-BE49-F238E27FC236}">
                <a16:creationId xmlns:a16="http://schemas.microsoft.com/office/drawing/2014/main" id="{2A9D98EB-AF1A-B8DE-F866-6E0E0B0B6E14}"/>
              </a:ext>
            </a:extLst>
          </p:cNvPr>
          <p:cNvGrpSpPr/>
          <p:nvPr/>
        </p:nvGrpSpPr>
        <p:grpSpPr>
          <a:xfrm>
            <a:off x="6557813" y="3024211"/>
            <a:ext cx="795428" cy="795428"/>
            <a:chOff x="953380" y="3428779"/>
            <a:chExt cx="758602" cy="758602"/>
          </a:xfrm>
        </p:grpSpPr>
        <p:sp>
          <p:nvSpPr>
            <p:cNvPr id="20" name="Free-form: Shape 19">
              <a:extLst>
                <a:ext uri="{FF2B5EF4-FFF2-40B4-BE49-F238E27FC236}">
                  <a16:creationId xmlns:a16="http://schemas.microsoft.com/office/drawing/2014/main" id="{AF6A00B4-CB16-B850-623B-FB9022D3CD42}"/>
                </a:ext>
              </a:extLst>
            </p:cNvPr>
            <p:cNvSpPr/>
            <p:nvPr/>
          </p:nvSpPr>
          <p:spPr>
            <a:xfrm>
              <a:off x="953380" y="3428779"/>
              <a:ext cx="758602" cy="758602"/>
            </a:xfrm>
            <a:custGeom>
              <a:avLst/>
              <a:gdLst>
                <a:gd name="connsiteX0" fmla="*/ 0 w 758602"/>
                <a:gd name="connsiteY0" fmla="*/ 0 h 758602"/>
                <a:gd name="connsiteX1" fmla="*/ 0 w 758602"/>
                <a:gd name="connsiteY1" fmla="*/ 758603 h 758602"/>
                <a:gd name="connsiteX2" fmla="*/ 758603 w 758602"/>
                <a:gd name="connsiteY2" fmla="*/ 758603 h 758602"/>
                <a:gd name="connsiteX3" fmla="*/ 758603 w 758602"/>
                <a:gd name="connsiteY3" fmla="*/ 0 h 758602"/>
                <a:gd name="connsiteX4" fmla="*/ 674314 w 758602"/>
                <a:gd name="connsiteY4" fmla="*/ 674314 h 758602"/>
                <a:gd name="connsiteX5" fmla="*/ 84289 w 758602"/>
                <a:gd name="connsiteY5" fmla="*/ 674314 h 758602"/>
                <a:gd name="connsiteX6" fmla="*/ 84289 w 758602"/>
                <a:gd name="connsiteY6" fmla="*/ 84289 h 758602"/>
                <a:gd name="connsiteX7" fmla="*/ 674314 w 758602"/>
                <a:gd name="connsiteY7" fmla="*/ 84289 h 75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602" h="758602">
                  <a:moveTo>
                    <a:pt x="0" y="0"/>
                  </a:moveTo>
                  <a:lnTo>
                    <a:pt x="0" y="758603"/>
                  </a:lnTo>
                  <a:lnTo>
                    <a:pt x="758603" y="758603"/>
                  </a:lnTo>
                  <a:lnTo>
                    <a:pt x="758603" y="0"/>
                  </a:lnTo>
                  <a:close/>
                  <a:moveTo>
                    <a:pt x="674314" y="674314"/>
                  </a:moveTo>
                  <a:lnTo>
                    <a:pt x="84289" y="674314"/>
                  </a:lnTo>
                  <a:lnTo>
                    <a:pt x="84289" y="84289"/>
                  </a:lnTo>
                  <a:lnTo>
                    <a:pt x="674314" y="84289"/>
                  </a:lnTo>
                  <a:close/>
                </a:path>
              </a:pathLst>
            </a:custGeom>
            <a:solidFill>
              <a:srgbClr val="002A41"/>
            </a:solidFill>
            <a:ln w="1399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A9F94F3-7564-FE21-790C-68FBD470A96B}"/>
                </a:ext>
              </a:extLst>
            </p:cNvPr>
            <p:cNvSpPr/>
            <p:nvPr/>
          </p:nvSpPr>
          <p:spPr>
            <a:xfrm>
              <a:off x="1084843" y="3601754"/>
              <a:ext cx="495704" cy="377854"/>
            </a:xfrm>
            <a:custGeom>
              <a:avLst/>
              <a:gdLst>
                <a:gd name="connsiteX0" fmla="*/ 495705 w 495704"/>
                <a:gd name="connsiteY0" fmla="*/ 60197 h 377854"/>
                <a:gd name="connsiteX1" fmla="*/ 436702 w 495704"/>
                <a:gd name="connsiteY1" fmla="*/ 0 h 377854"/>
                <a:gd name="connsiteX2" fmla="*/ 172133 w 495704"/>
                <a:gd name="connsiteY2" fmla="*/ 259260 h 377854"/>
                <a:gd name="connsiteX3" fmla="*/ 59607 w 495704"/>
                <a:gd name="connsiteY3" fmla="*/ 146733 h 377854"/>
                <a:gd name="connsiteX4" fmla="*/ 0 w 495704"/>
                <a:gd name="connsiteY4" fmla="*/ 206326 h 377854"/>
                <a:gd name="connsiteX5" fmla="*/ 171529 w 495704"/>
                <a:gd name="connsiteY5" fmla="*/ 377854 h 377854"/>
                <a:gd name="connsiteX6" fmla="*/ 495705 w 495704"/>
                <a:gd name="connsiteY6" fmla="*/ 60197 h 37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704" h="377854">
                  <a:moveTo>
                    <a:pt x="495705" y="60197"/>
                  </a:moveTo>
                  <a:lnTo>
                    <a:pt x="436702" y="0"/>
                  </a:lnTo>
                  <a:lnTo>
                    <a:pt x="172133" y="259260"/>
                  </a:lnTo>
                  <a:lnTo>
                    <a:pt x="59607" y="146733"/>
                  </a:lnTo>
                  <a:lnTo>
                    <a:pt x="0" y="206326"/>
                  </a:lnTo>
                  <a:lnTo>
                    <a:pt x="171529" y="377854"/>
                  </a:lnTo>
                  <a:lnTo>
                    <a:pt x="495705" y="60197"/>
                  </a:lnTo>
                  <a:close/>
                </a:path>
              </a:pathLst>
            </a:custGeom>
            <a:solidFill>
              <a:srgbClr val="0F9ED5"/>
            </a:solidFill>
            <a:ln w="13990" cap="flat">
              <a:noFill/>
              <a:prstDash val="solid"/>
              <a:miter/>
            </a:ln>
          </p:spPr>
          <p:txBody>
            <a:bodyPr rtlCol="0" anchor="ctr"/>
            <a:lstStyle/>
            <a:p>
              <a:endParaRPr lang="en-GB"/>
            </a:p>
          </p:txBody>
        </p:sp>
      </p:grpSp>
      <p:grpSp>
        <p:nvGrpSpPr>
          <p:cNvPr id="22" name="Group 21">
            <a:extLst>
              <a:ext uri="{FF2B5EF4-FFF2-40B4-BE49-F238E27FC236}">
                <a16:creationId xmlns:a16="http://schemas.microsoft.com/office/drawing/2014/main" id="{C7AC2CE7-66E2-FCCB-2585-35AE25E3DF33}"/>
              </a:ext>
            </a:extLst>
          </p:cNvPr>
          <p:cNvGrpSpPr/>
          <p:nvPr/>
        </p:nvGrpSpPr>
        <p:grpSpPr>
          <a:xfrm>
            <a:off x="6557813" y="4561854"/>
            <a:ext cx="795428" cy="795428"/>
            <a:chOff x="953380" y="3428779"/>
            <a:chExt cx="758602" cy="758602"/>
          </a:xfrm>
        </p:grpSpPr>
        <p:sp>
          <p:nvSpPr>
            <p:cNvPr id="23" name="Free-form: Shape 22">
              <a:extLst>
                <a:ext uri="{FF2B5EF4-FFF2-40B4-BE49-F238E27FC236}">
                  <a16:creationId xmlns:a16="http://schemas.microsoft.com/office/drawing/2014/main" id="{077DD941-F5EA-C553-CB59-96715BB4733D}"/>
                </a:ext>
              </a:extLst>
            </p:cNvPr>
            <p:cNvSpPr/>
            <p:nvPr/>
          </p:nvSpPr>
          <p:spPr>
            <a:xfrm>
              <a:off x="953380" y="3428779"/>
              <a:ext cx="758602" cy="758602"/>
            </a:xfrm>
            <a:custGeom>
              <a:avLst/>
              <a:gdLst>
                <a:gd name="connsiteX0" fmla="*/ 0 w 758602"/>
                <a:gd name="connsiteY0" fmla="*/ 0 h 758602"/>
                <a:gd name="connsiteX1" fmla="*/ 0 w 758602"/>
                <a:gd name="connsiteY1" fmla="*/ 758603 h 758602"/>
                <a:gd name="connsiteX2" fmla="*/ 758603 w 758602"/>
                <a:gd name="connsiteY2" fmla="*/ 758603 h 758602"/>
                <a:gd name="connsiteX3" fmla="*/ 758603 w 758602"/>
                <a:gd name="connsiteY3" fmla="*/ 0 h 758602"/>
                <a:gd name="connsiteX4" fmla="*/ 674314 w 758602"/>
                <a:gd name="connsiteY4" fmla="*/ 674314 h 758602"/>
                <a:gd name="connsiteX5" fmla="*/ 84289 w 758602"/>
                <a:gd name="connsiteY5" fmla="*/ 674314 h 758602"/>
                <a:gd name="connsiteX6" fmla="*/ 84289 w 758602"/>
                <a:gd name="connsiteY6" fmla="*/ 84289 h 758602"/>
                <a:gd name="connsiteX7" fmla="*/ 674314 w 758602"/>
                <a:gd name="connsiteY7" fmla="*/ 84289 h 75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602" h="758602">
                  <a:moveTo>
                    <a:pt x="0" y="0"/>
                  </a:moveTo>
                  <a:lnTo>
                    <a:pt x="0" y="758603"/>
                  </a:lnTo>
                  <a:lnTo>
                    <a:pt x="758603" y="758603"/>
                  </a:lnTo>
                  <a:lnTo>
                    <a:pt x="758603" y="0"/>
                  </a:lnTo>
                  <a:close/>
                  <a:moveTo>
                    <a:pt x="674314" y="674314"/>
                  </a:moveTo>
                  <a:lnTo>
                    <a:pt x="84289" y="674314"/>
                  </a:lnTo>
                  <a:lnTo>
                    <a:pt x="84289" y="84289"/>
                  </a:lnTo>
                  <a:lnTo>
                    <a:pt x="674314" y="84289"/>
                  </a:lnTo>
                  <a:close/>
                </a:path>
              </a:pathLst>
            </a:custGeom>
            <a:solidFill>
              <a:srgbClr val="002A41"/>
            </a:solidFill>
            <a:ln w="1399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978BE6E-0076-FC6F-4393-222AEA98D51F}"/>
                </a:ext>
              </a:extLst>
            </p:cNvPr>
            <p:cNvSpPr/>
            <p:nvPr/>
          </p:nvSpPr>
          <p:spPr>
            <a:xfrm>
              <a:off x="1084843" y="3601754"/>
              <a:ext cx="495704" cy="377854"/>
            </a:xfrm>
            <a:custGeom>
              <a:avLst/>
              <a:gdLst>
                <a:gd name="connsiteX0" fmla="*/ 495705 w 495704"/>
                <a:gd name="connsiteY0" fmla="*/ 60197 h 377854"/>
                <a:gd name="connsiteX1" fmla="*/ 436702 w 495704"/>
                <a:gd name="connsiteY1" fmla="*/ 0 h 377854"/>
                <a:gd name="connsiteX2" fmla="*/ 172133 w 495704"/>
                <a:gd name="connsiteY2" fmla="*/ 259260 h 377854"/>
                <a:gd name="connsiteX3" fmla="*/ 59607 w 495704"/>
                <a:gd name="connsiteY3" fmla="*/ 146733 h 377854"/>
                <a:gd name="connsiteX4" fmla="*/ 0 w 495704"/>
                <a:gd name="connsiteY4" fmla="*/ 206326 h 377854"/>
                <a:gd name="connsiteX5" fmla="*/ 171529 w 495704"/>
                <a:gd name="connsiteY5" fmla="*/ 377854 h 377854"/>
                <a:gd name="connsiteX6" fmla="*/ 495705 w 495704"/>
                <a:gd name="connsiteY6" fmla="*/ 60197 h 37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704" h="377854">
                  <a:moveTo>
                    <a:pt x="495705" y="60197"/>
                  </a:moveTo>
                  <a:lnTo>
                    <a:pt x="436702" y="0"/>
                  </a:lnTo>
                  <a:lnTo>
                    <a:pt x="172133" y="259260"/>
                  </a:lnTo>
                  <a:lnTo>
                    <a:pt x="59607" y="146733"/>
                  </a:lnTo>
                  <a:lnTo>
                    <a:pt x="0" y="206326"/>
                  </a:lnTo>
                  <a:lnTo>
                    <a:pt x="171529" y="377854"/>
                  </a:lnTo>
                  <a:lnTo>
                    <a:pt x="495705" y="60197"/>
                  </a:lnTo>
                  <a:close/>
                </a:path>
              </a:pathLst>
            </a:custGeom>
            <a:solidFill>
              <a:srgbClr val="0F9ED5"/>
            </a:solidFill>
            <a:ln w="13990" cap="flat">
              <a:noFill/>
              <a:prstDash val="solid"/>
              <a:miter/>
            </a:ln>
          </p:spPr>
          <p:txBody>
            <a:bodyPr rtlCol="0" anchor="ctr"/>
            <a:lstStyle/>
            <a:p>
              <a:endParaRPr lang="en-GB"/>
            </a:p>
          </p:txBody>
        </p:sp>
      </p:grpSp>
      <p:pic>
        <p:nvPicPr>
          <p:cNvPr id="25" name="Slide 8">
            <a:hlinkClick r:id="" action="ppaction://media"/>
            <a:extLst>
              <a:ext uri="{FF2B5EF4-FFF2-40B4-BE49-F238E27FC236}">
                <a16:creationId xmlns:a16="http://schemas.microsoft.com/office/drawing/2014/main" id="{103CBEBB-57C4-BA6C-A2E5-94817580041C}"/>
              </a:ext>
            </a:extLst>
          </p:cNvPr>
          <p:cNvPicPr>
            <a:picLocks noChangeAspect="1"/>
          </p:cNvPicPr>
          <p:nvPr>
            <a:audioFile r:link="rId1"/>
            <p:extLst>
              <p:ext uri="{DAA4B4D4-6D71-4841-9C94-3DE7FCFB9230}">
                <p14:media xmlns:p14="http://schemas.microsoft.com/office/powerpoint/2010/main" r:embed="rId2">
                  <p14:trim st="965" end="715.5214999999999"/>
                </p14:media>
              </p:ext>
            </p:extLst>
          </p:nvPr>
        </p:nvPicPr>
        <p:blipFill>
          <a:blip r:embed="rId5"/>
          <a:stretch>
            <a:fillRect/>
          </a:stretch>
        </p:blipFill>
        <p:spPr>
          <a:xfrm>
            <a:off x="0" y="6370637"/>
            <a:ext cx="487363" cy="487363"/>
          </a:xfrm>
          <a:prstGeom prst="rect">
            <a:avLst/>
          </a:prstGeom>
        </p:spPr>
      </p:pic>
    </p:spTree>
    <p:extLst>
      <p:ext uri="{BB962C8B-B14F-4D97-AF65-F5344CB8AC3E}">
        <p14:creationId xmlns:p14="http://schemas.microsoft.com/office/powerpoint/2010/main" val="1626592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70" fill="hold"/>
                                        <p:tgtEl>
                                          <p:spTgt spid="25"/>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27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par>
                                <p:cTn id="15" presetID="12" presetClass="entr" presetSubtype="8" fill="hold" nodeType="withEffect">
                                  <p:stCondLst>
                                    <p:cond delay="27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par>
                                <p:cTn id="19" presetID="12" presetClass="entr" presetSubtype="4" fill="hold" grpId="0" nodeType="withEffect">
                                  <p:stCondLst>
                                    <p:cond delay="52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ppt_y</p:attrName>
                                        </p:attrNameLst>
                                      </p:cBhvr>
                                      <p:tavLst>
                                        <p:tav tm="0">
                                          <p:val>
                                            <p:strVal val="#ppt_y+#ppt_h*1.125000"/>
                                          </p:val>
                                        </p:tav>
                                        <p:tav tm="100000">
                                          <p:val>
                                            <p:strVal val="#ppt_y"/>
                                          </p:val>
                                        </p:tav>
                                      </p:tavLst>
                                    </p:anim>
                                    <p:animEffect transition="in" filter="wipe(up)">
                                      <p:cBhvr>
                                        <p:cTn id="22" dur="500"/>
                                        <p:tgtEl>
                                          <p:spTgt spid="6"/>
                                        </p:tgtEl>
                                      </p:cBhvr>
                                    </p:animEffect>
                                  </p:childTnLst>
                                </p:cTn>
                              </p:par>
                              <p:par>
                                <p:cTn id="23" presetID="12" presetClass="entr" presetSubtype="8" fill="hold" nodeType="withEffect">
                                  <p:stCondLst>
                                    <p:cond delay="52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ppt_x</p:attrName>
                                        </p:attrNameLst>
                                      </p:cBhvr>
                                      <p:tavLst>
                                        <p:tav tm="0">
                                          <p:val>
                                            <p:strVal val="#ppt_x-#ppt_w*1.125000"/>
                                          </p:val>
                                        </p:tav>
                                        <p:tav tm="100000">
                                          <p:val>
                                            <p:strVal val="#ppt_x"/>
                                          </p:val>
                                        </p:tav>
                                      </p:tavLst>
                                    </p:anim>
                                    <p:animEffect transition="in" filter="wipe(right)">
                                      <p:cBhvr>
                                        <p:cTn id="26" dur="500"/>
                                        <p:tgtEl>
                                          <p:spTgt spid="16"/>
                                        </p:tgtEl>
                                      </p:cBhvr>
                                    </p:animEffect>
                                  </p:childTnLst>
                                </p:cTn>
                              </p:par>
                              <p:par>
                                <p:cTn id="27" presetID="12" presetClass="entr" presetSubtype="4" fill="hold" grpId="0" nodeType="withEffect">
                                  <p:stCondLst>
                                    <p:cond delay="87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8" fill="hold" nodeType="withEffect">
                                  <p:stCondLst>
                                    <p:cond delay="87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p:tgtEl>
                                          <p:spTgt spid="13"/>
                                        </p:tgtEl>
                                        <p:attrNameLst>
                                          <p:attrName>ppt_x</p:attrName>
                                        </p:attrNameLst>
                                      </p:cBhvr>
                                      <p:tavLst>
                                        <p:tav tm="0">
                                          <p:val>
                                            <p:strVal val="#ppt_x-#ppt_w*1.125000"/>
                                          </p:val>
                                        </p:tav>
                                        <p:tav tm="100000">
                                          <p:val>
                                            <p:strVal val="#ppt_x"/>
                                          </p:val>
                                        </p:tav>
                                      </p:tavLst>
                                    </p:anim>
                                    <p:animEffect transition="in" filter="wipe(right)">
                                      <p:cBhvr>
                                        <p:cTn id="34" dur="500"/>
                                        <p:tgtEl>
                                          <p:spTgt spid="13"/>
                                        </p:tgtEl>
                                      </p:cBhvr>
                                    </p:animEffect>
                                  </p:childTnLst>
                                </p:cTn>
                              </p:par>
                              <p:par>
                                <p:cTn id="35" presetID="12" presetClass="entr" presetSubtype="4" fill="hold" grpId="0" nodeType="withEffect">
                                  <p:stCondLst>
                                    <p:cond delay="95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ppt_y</p:attrName>
                                        </p:attrNameLst>
                                      </p:cBhvr>
                                      <p:tavLst>
                                        <p:tav tm="0">
                                          <p:val>
                                            <p:strVal val="#ppt_y+#ppt_h*1.125000"/>
                                          </p:val>
                                        </p:tav>
                                        <p:tav tm="100000">
                                          <p:val>
                                            <p:strVal val="#ppt_y"/>
                                          </p:val>
                                        </p:tav>
                                      </p:tavLst>
                                    </p:anim>
                                    <p:animEffect transition="in" filter="wipe(up)">
                                      <p:cBhvr>
                                        <p:cTn id="38" dur="500"/>
                                        <p:tgtEl>
                                          <p:spTgt spid="8"/>
                                        </p:tgtEl>
                                      </p:cBhvr>
                                    </p:animEffect>
                                  </p:childTnLst>
                                </p:cTn>
                              </p:par>
                              <p:par>
                                <p:cTn id="39" presetID="12" presetClass="entr" presetSubtype="8" fill="hold" nodeType="withEffect">
                                  <p:stCondLst>
                                    <p:cond delay="95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ppt_x</p:attrName>
                                        </p:attrNameLst>
                                      </p:cBhvr>
                                      <p:tavLst>
                                        <p:tav tm="0">
                                          <p:val>
                                            <p:strVal val="#ppt_x-#ppt_w*1.125000"/>
                                          </p:val>
                                        </p:tav>
                                        <p:tav tm="100000">
                                          <p:val>
                                            <p:strVal val="#ppt_x"/>
                                          </p:val>
                                        </p:tav>
                                      </p:tavLst>
                                    </p:anim>
                                    <p:animEffect transition="in" filter="wipe(right)">
                                      <p:cBhvr>
                                        <p:cTn id="42" dur="500"/>
                                        <p:tgtEl>
                                          <p:spTgt spid="19"/>
                                        </p:tgtEl>
                                      </p:cBhvr>
                                    </p:animEffect>
                                  </p:childTnLst>
                                </p:cTn>
                              </p:par>
                              <p:par>
                                <p:cTn id="43" presetID="12" presetClass="entr" presetSubtype="4" fill="hold" grpId="0" nodeType="withEffect">
                                  <p:stCondLst>
                                    <p:cond delay="1360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ppt_y</p:attrName>
                                        </p:attrNameLst>
                                      </p:cBhvr>
                                      <p:tavLst>
                                        <p:tav tm="0">
                                          <p:val>
                                            <p:strVal val="#ppt_y+#ppt_h*1.125000"/>
                                          </p:val>
                                        </p:tav>
                                        <p:tav tm="100000">
                                          <p:val>
                                            <p:strVal val="#ppt_y"/>
                                          </p:val>
                                        </p:tav>
                                      </p:tavLst>
                                    </p:anim>
                                    <p:animEffect transition="in" filter="wipe(up)">
                                      <p:cBhvr>
                                        <p:cTn id="46" dur="500"/>
                                        <p:tgtEl>
                                          <p:spTgt spid="9"/>
                                        </p:tgtEl>
                                      </p:cBhvr>
                                    </p:animEffect>
                                  </p:childTnLst>
                                </p:cTn>
                              </p:par>
                              <p:par>
                                <p:cTn id="47" presetID="12" presetClass="entr" presetSubtype="8" fill="hold" nodeType="withEffect">
                                  <p:stCondLst>
                                    <p:cond delay="1360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p:tgtEl>
                                          <p:spTgt spid="22"/>
                                        </p:tgtEl>
                                        <p:attrNameLst>
                                          <p:attrName>ppt_x</p:attrName>
                                        </p:attrNameLst>
                                      </p:cBhvr>
                                      <p:tavLst>
                                        <p:tav tm="0">
                                          <p:val>
                                            <p:strVal val="#ppt_x-#ppt_w*1.125000"/>
                                          </p:val>
                                        </p:tav>
                                        <p:tav tm="100000">
                                          <p:val>
                                            <p:strVal val="#ppt_x"/>
                                          </p:val>
                                        </p:tav>
                                      </p:tavLst>
                                    </p:anim>
                                    <p:animEffect transition="in" filter="wipe(right)">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1" fill="hold" display="0">
                  <p:stCondLst>
                    <p:cond delay="indefinite"/>
                  </p:stCondLst>
                  <p:endCondLst>
                    <p:cond evt="onStopAudio" delay="0">
                      <p:tgtEl>
                        <p:sldTgt/>
                      </p:tgtEl>
                    </p:cond>
                  </p:endCondLst>
                </p:cTn>
                <p:tgtEl>
                  <p:spTgt spid="25"/>
                </p:tgtEl>
              </p:cMediaNode>
            </p:audio>
          </p:childTnLst>
        </p:cTn>
      </p:par>
    </p:tnLst>
    <p:bldLst>
      <p:bldP spid="4" grpId="0"/>
      <p:bldP spid="5" grpId="0"/>
      <p:bldP spid="6" grpId="0"/>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39E410E-804C-6841-A47D-6B4BB7D4C6A4}"/>
              </a:ext>
            </a:extLst>
          </p:cNvPr>
          <p:cNvSpPr txBox="1"/>
          <p:nvPr/>
        </p:nvSpPr>
        <p:spPr>
          <a:xfrm>
            <a:off x="4403525" y="200106"/>
            <a:ext cx="3384966"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noProof="0" dirty="0">
                <a:solidFill>
                  <a:srgbClr val="002A41"/>
                </a:solidFill>
                <a:latin typeface="Aptos" panose="02110004020202020204"/>
              </a:rPr>
              <a:t>Final tips</a:t>
            </a:r>
            <a:endPar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endParaRPr>
          </a:p>
        </p:txBody>
      </p:sp>
      <p:sp>
        <p:nvSpPr>
          <p:cNvPr id="36" name="TextBox 35">
            <a:extLst>
              <a:ext uri="{FF2B5EF4-FFF2-40B4-BE49-F238E27FC236}">
                <a16:creationId xmlns:a16="http://schemas.microsoft.com/office/drawing/2014/main" id="{9EE330ED-541C-B352-92DE-50096A517C8B}"/>
              </a:ext>
            </a:extLst>
          </p:cNvPr>
          <p:cNvSpPr txBox="1"/>
          <p:nvPr/>
        </p:nvSpPr>
        <p:spPr>
          <a:xfrm>
            <a:off x="2319293" y="1529100"/>
            <a:ext cx="9435171" cy="707886"/>
          </a:xfrm>
          <a:prstGeom prst="rect">
            <a:avLst/>
          </a:prstGeom>
          <a:noFill/>
        </p:spPr>
        <p:txBody>
          <a:bodyPr wrap="square" rtlCol="0">
            <a:spAutoFit/>
          </a:bodyPr>
          <a:lstStyle/>
          <a:p>
            <a:r>
              <a:rPr lang="en-GB" sz="4000" b="1" dirty="0">
                <a:solidFill>
                  <a:srgbClr val="002A41"/>
                </a:solidFill>
              </a:rPr>
              <a:t>Summarise </a:t>
            </a:r>
            <a:r>
              <a:rPr lang="en-GB" sz="4000" dirty="0">
                <a:solidFill>
                  <a:srgbClr val="002A41"/>
                </a:solidFill>
              </a:rPr>
              <a:t>ideas in your </a:t>
            </a:r>
            <a:r>
              <a:rPr lang="en-GB" sz="4000" b="1" dirty="0">
                <a:solidFill>
                  <a:srgbClr val="002A41"/>
                </a:solidFill>
              </a:rPr>
              <a:t>own words</a:t>
            </a:r>
          </a:p>
        </p:txBody>
      </p:sp>
      <p:sp>
        <p:nvSpPr>
          <p:cNvPr id="37" name="TextBox 36">
            <a:extLst>
              <a:ext uri="{FF2B5EF4-FFF2-40B4-BE49-F238E27FC236}">
                <a16:creationId xmlns:a16="http://schemas.microsoft.com/office/drawing/2014/main" id="{F9551655-CFE6-2334-358E-4DEB2FFC634B}"/>
              </a:ext>
            </a:extLst>
          </p:cNvPr>
          <p:cNvSpPr txBox="1"/>
          <p:nvPr/>
        </p:nvSpPr>
        <p:spPr>
          <a:xfrm>
            <a:off x="2319293" y="2813447"/>
            <a:ext cx="9531036" cy="707886"/>
          </a:xfrm>
          <a:prstGeom prst="rect">
            <a:avLst/>
          </a:prstGeom>
          <a:noFill/>
        </p:spPr>
        <p:txBody>
          <a:bodyPr wrap="square" rtlCol="0">
            <a:spAutoFit/>
          </a:bodyPr>
          <a:lstStyle/>
          <a:p>
            <a:r>
              <a:rPr lang="en-GB" sz="4000" dirty="0">
                <a:solidFill>
                  <a:srgbClr val="002A41"/>
                </a:solidFill>
              </a:rPr>
              <a:t>Use</a:t>
            </a:r>
            <a:r>
              <a:rPr lang="en-GB" sz="4000" b="1" dirty="0">
                <a:solidFill>
                  <a:srgbClr val="002A41"/>
                </a:solidFill>
              </a:rPr>
              <a:t> shorthand, diagrams </a:t>
            </a:r>
            <a:r>
              <a:rPr lang="en-GB" sz="4000" dirty="0">
                <a:solidFill>
                  <a:srgbClr val="002A41"/>
                </a:solidFill>
              </a:rPr>
              <a:t>or</a:t>
            </a:r>
            <a:r>
              <a:rPr lang="en-GB" sz="4000" b="1" dirty="0">
                <a:solidFill>
                  <a:srgbClr val="002A41"/>
                </a:solidFill>
              </a:rPr>
              <a:t> bullet points</a:t>
            </a:r>
          </a:p>
        </p:txBody>
      </p:sp>
      <p:sp>
        <p:nvSpPr>
          <p:cNvPr id="38" name="TextBox 37">
            <a:extLst>
              <a:ext uri="{FF2B5EF4-FFF2-40B4-BE49-F238E27FC236}">
                <a16:creationId xmlns:a16="http://schemas.microsoft.com/office/drawing/2014/main" id="{E1AE0EC1-8191-372B-2F30-B0FD73702B28}"/>
              </a:ext>
            </a:extLst>
          </p:cNvPr>
          <p:cNvSpPr txBox="1"/>
          <p:nvPr/>
        </p:nvSpPr>
        <p:spPr>
          <a:xfrm>
            <a:off x="2319183" y="4097794"/>
            <a:ext cx="9531036" cy="1323439"/>
          </a:xfrm>
          <a:prstGeom prst="rect">
            <a:avLst/>
          </a:prstGeom>
          <a:noFill/>
        </p:spPr>
        <p:txBody>
          <a:bodyPr wrap="square" rtlCol="0">
            <a:spAutoFit/>
          </a:bodyPr>
          <a:lstStyle/>
          <a:p>
            <a:r>
              <a:rPr lang="en-GB" sz="4000" b="1" dirty="0">
                <a:solidFill>
                  <a:srgbClr val="002A41"/>
                </a:solidFill>
              </a:rPr>
              <a:t>Highlight</a:t>
            </a:r>
            <a:r>
              <a:rPr lang="en-GB" sz="4000" dirty="0">
                <a:solidFill>
                  <a:srgbClr val="002A41"/>
                </a:solidFill>
              </a:rPr>
              <a:t> anything that </a:t>
            </a:r>
            <a:r>
              <a:rPr lang="en-GB" sz="4000" b="1" dirty="0">
                <a:solidFill>
                  <a:srgbClr val="002A41"/>
                </a:solidFill>
              </a:rPr>
              <a:t>connects</a:t>
            </a:r>
            <a:r>
              <a:rPr lang="en-GB" sz="4000" dirty="0">
                <a:solidFill>
                  <a:srgbClr val="002A41"/>
                </a:solidFill>
              </a:rPr>
              <a:t> to your </a:t>
            </a:r>
            <a:r>
              <a:rPr lang="en-GB" sz="4000" b="1" dirty="0">
                <a:solidFill>
                  <a:srgbClr val="002A41"/>
                </a:solidFill>
              </a:rPr>
              <a:t>assignments or exams</a:t>
            </a:r>
          </a:p>
        </p:txBody>
      </p:sp>
      <p:pic>
        <p:nvPicPr>
          <p:cNvPr id="57" name="Slide 9">
            <a:hlinkClick r:id="" action="ppaction://media"/>
            <a:extLst>
              <a:ext uri="{FF2B5EF4-FFF2-40B4-BE49-F238E27FC236}">
                <a16:creationId xmlns:a16="http://schemas.microsoft.com/office/drawing/2014/main" id="{85C11BE9-2E88-8469-8352-1D1462AC2078}"/>
              </a:ext>
            </a:extLst>
          </p:cNvPr>
          <p:cNvPicPr>
            <a:picLocks noChangeAspect="1"/>
          </p:cNvPicPr>
          <p:nvPr>
            <a:audioFile r:link="rId1"/>
            <p:extLst>
              <p:ext uri="{DAA4B4D4-6D71-4841-9C94-3DE7FCFB9230}">
                <p14:media xmlns:p14="http://schemas.microsoft.com/office/powerpoint/2010/main" r:embed="rId2">
                  <p14:trim st="555" end="443.0861"/>
                </p14:media>
              </p:ext>
            </p:extLst>
          </p:nvPr>
        </p:nvPicPr>
        <p:blipFill>
          <a:blip r:embed="rId5"/>
          <a:stretch>
            <a:fillRect/>
          </a:stretch>
        </p:blipFill>
        <p:spPr>
          <a:xfrm>
            <a:off x="0" y="6354559"/>
            <a:ext cx="487363" cy="487363"/>
          </a:xfrm>
          <a:prstGeom prst="rect">
            <a:avLst/>
          </a:prstGeom>
        </p:spPr>
      </p:pic>
      <p:pic>
        <p:nvPicPr>
          <p:cNvPr id="3" name="Graphic 2">
            <a:extLst>
              <a:ext uri="{FF2B5EF4-FFF2-40B4-BE49-F238E27FC236}">
                <a16:creationId xmlns:a16="http://schemas.microsoft.com/office/drawing/2014/main" id="{8207020A-E0BD-340C-C262-09F05C8A48C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8768" y="1424718"/>
            <a:ext cx="878305" cy="878305"/>
          </a:xfrm>
          <a:prstGeom prst="rect">
            <a:avLst/>
          </a:prstGeom>
        </p:spPr>
      </p:pic>
      <p:pic>
        <p:nvPicPr>
          <p:cNvPr id="6" name="Graphic 5">
            <a:extLst>
              <a:ext uri="{FF2B5EF4-FFF2-40B4-BE49-F238E27FC236}">
                <a16:creationId xmlns:a16="http://schemas.microsoft.com/office/drawing/2014/main" id="{44EEA40F-A765-D00D-77A4-5C87F92BEC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1868" y="2710712"/>
            <a:ext cx="914163" cy="914163"/>
          </a:xfrm>
          <a:prstGeom prst="rect">
            <a:avLst/>
          </a:prstGeom>
        </p:spPr>
      </p:pic>
      <p:pic>
        <p:nvPicPr>
          <p:cNvPr id="8" name="Graphic 7">
            <a:extLst>
              <a:ext uri="{FF2B5EF4-FFF2-40B4-BE49-F238E27FC236}">
                <a16:creationId xmlns:a16="http://schemas.microsoft.com/office/drawing/2014/main" id="{1BB595A8-0A97-8325-3CD6-691A4CCC0E5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8689" y="4203031"/>
            <a:ext cx="914163" cy="914163"/>
          </a:xfrm>
          <a:prstGeom prst="rect">
            <a:avLst/>
          </a:prstGeom>
        </p:spPr>
      </p:pic>
    </p:spTree>
    <p:extLst>
      <p:ext uri="{BB962C8B-B14F-4D97-AF65-F5344CB8AC3E}">
        <p14:creationId xmlns:p14="http://schemas.microsoft.com/office/powerpoint/2010/main" val="65254352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36" fill="hold"/>
                                        <p:tgtEl>
                                          <p:spTgt spid="57"/>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300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p:tgtEl>
                                          <p:spTgt spid="36"/>
                                        </p:tgtEl>
                                        <p:attrNameLst>
                                          <p:attrName>ppt_y</p:attrName>
                                        </p:attrNameLst>
                                      </p:cBhvr>
                                      <p:tavLst>
                                        <p:tav tm="0">
                                          <p:val>
                                            <p:strVal val="#ppt_y+#ppt_h*1.125000"/>
                                          </p:val>
                                        </p:tav>
                                        <p:tav tm="100000">
                                          <p:val>
                                            <p:strVal val="#ppt_y"/>
                                          </p:val>
                                        </p:tav>
                                      </p:tavLst>
                                    </p:anim>
                                    <p:animEffect transition="in" filter="wipe(up)">
                                      <p:cBhvr>
                                        <p:cTn id="14" dur="500"/>
                                        <p:tgtEl>
                                          <p:spTgt spid="36"/>
                                        </p:tgtEl>
                                      </p:cBhvr>
                                    </p:animEffect>
                                  </p:childTnLst>
                                </p:cTn>
                              </p:par>
                              <p:par>
                                <p:cTn id="15" presetID="12" presetClass="entr" presetSubtype="8" fill="hold" nodeType="withEffect">
                                  <p:stCondLst>
                                    <p:cond delay="300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par>
                                <p:cTn id="19" presetID="12" presetClass="entr" presetSubtype="4" fill="hold" grpId="0" nodeType="withEffect">
                                  <p:stCondLst>
                                    <p:cond delay="580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ppt_y</p:attrName>
                                        </p:attrNameLst>
                                      </p:cBhvr>
                                      <p:tavLst>
                                        <p:tav tm="0">
                                          <p:val>
                                            <p:strVal val="#ppt_y+#ppt_h*1.125000"/>
                                          </p:val>
                                        </p:tav>
                                        <p:tav tm="100000">
                                          <p:val>
                                            <p:strVal val="#ppt_y"/>
                                          </p:val>
                                        </p:tav>
                                      </p:tavLst>
                                    </p:anim>
                                    <p:animEffect transition="in" filter="wipe(up)">
                                      <p:cBhvr>
                                        <p:cTn id="22" dur="500"/>
                                        <p:tgtEl>
                                          <p:spTgt spid="37"/>
                                        </p:tgtEl>
                                      </p:cBhvr>
                                    </p:animEffect>
                                  </p:childTnLst>
                                </p:cTn>
                              </p:par>
                              <p:par>
                                <p:cTn id="23" presetID="12" presetClass="entr" presetSubtype="8" fill="hold" nodeType="withEffect">
                                  <p:stCondLst>
                                    <p:cond delay="58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par>
                                <p:cTn id="27" presetID="12" presetClass="entr" presetSubtype="4" fill="hold" grpId="0" nodeType="withEffect">
                                  <p:stCondLst>
                                    <p:cond delay="960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p:tgtEl>
                                          <p:spTgt spid="38"/>
                                        </p:tgtEl>
                                        <p:attrNameLst>
                                          <p:attrName>ppt_y</p:attrName>
                                        </p:attrNameLst>
                                      </p:cBhvr>
                                      <p:tavLst>
                                        <p:tav tm="0">
                                          <p:val>
                                            <p:strVal val="#ppt_y+#ppt_h*1.125000"/>
                                          </p:val>
                                        </p:tav>
                                        <p:tav tm="100000">
                                          <p:val>
                                            <p:strVal val="#ppt_y"/>
                                          </p:val>
                                        </p:tav>
                                      </p:tavLst>
                                    </p:anim>
                                    <p:animEffect transition="in" filter="wipe(up)">
                                      <p:cBhvr>
                                        <p:cTn id="30" dur="500"/>
                                        <p:tgtEl>
                                          <p:spTgt spid="38"/>
                                        </p:tgtEl>
                                      </p:cBhvr>
                                    </p:animEffect>
                                  </p:childTnLst>
                                </p:cTn>
                              </p:par>
                              <p:par>
                                <p:cTn id="31" presetID="12" presetClass="entr" presetSubtype="8" fill="hold" nodeType="withEffect">
                                  <p:stCondLst>
                                    <p:cond delay="96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5" fill="hold" display="0">
                  <p:stCondLst>
                    <p:cond delay="indefinite"/>
                  </p:stCondLst>
                  <p:endCondLst>
                    <p:cond evt="onStopAudio" delay="0">
                      <p:tgtEl>
                        <p:sldTgt/>
                      </p:tgtEl>
                    </p:cond>
                  </p:endCondLst>
                </p:cTn>
                <p:tgtEl>
                  <p:spTgt spid="57"/>
                </p:tgtEl>
              </p:cMediaNode>
            </p:audio>
          </p:childTnLst>
        </p:cTn>
      </p:par>
    </p:tnLst>
    <p:bldLst>
      <p:bldP spid="4"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1EAA7BE-B397-D9B5-685E-B8812B4FB347}"/>
              </a:ext>
            </a:extLst>
          </p:cNvPr>
          <p:cNvSpPr txBox="1"/>
          <p:nvPr/>
        </p:nvSpPr>
        <p:spPr>
          <a:xfrm>
            <a:off x="3751008" y="200106"/>
            <a:ext cx="4690003"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6000" b="1" noProof="0" dirty="0">
                <a:solidFill>
                  <a:srgbClr val="002A41"/>
                </a:solidFill>
                <a:latin typeface="Aptos" panose="02110004020202020204"/>
              </a:rPr>
              <a:t>Remember…</a:t>
            </a:r>
            <a:endParaRPr kumimoji="0" lang="en-GB" sz="6000" b="1" i="0" u="none" strike="noStrike" kern="1200" cap="none" spc="0" normalizeH="0" baseline="0" noProof="0" dirty="0">
              <a:ln>
                <a:noFill/>
              </a:ln>
              <a:solidFill>
                <a:srgbClr val="002A41"/>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DE46A1B1-EC1C-48E3-678C-96B795624BE5}"/>
              </a:ext>
            </a:extLst>
          </p:cNvPr>
          <p:cNvSpPr txBox="1"/>
          <p:nvPr/>
        </p:nvSpPr>
        <p:spPr>
          <a:xfrm>
            <a:off x="534739" y="1215769"/>
            <a:ext cx="5047526" cy="707886"/>
          </a:xfrm>
          <a:prstGeom prst="rect">
            <a:avLst/>
          </a:prstGeom>
          <a:noFill/>
        </p:spPr>
        <p:txBody>
          <a:bodyPr wrap="square" rtlCol="0">
            <a:spAutoFit/>
          </a:bodyPr>
          <a:lstStyle/>
          <a:p>
            <a:r>
              <a:rPr lang="en-GB" sz="4000" b="1" dirty="0">
                <a:solidFill>
                  <a:srgbClr val="002A41"/>
                </a:solidFill>
              </a:rPr>
              <a:t>Take notes when:</a:t>
            </a:r>
          </a:p>
        </p:txBody>
      </p:sp>
      <p:sp>
        <p:nvSpPr>
          <p:cNvPr id="6" name="TextBox 5">
            <a:extLst>
              <a:ext uri="{FF2B5EF4-FFF2-40B4-BE49-F238E27FC236}">
                <a16:creationId xmlns:a16="http://schemas.microsoft.com/office/drawing/2014/main" id="{FD83F1AF-4847-EF8A-C079-E55E156C80A4}"/>
              </a:ext>
            </a:extLst>
          </p:cNvPr>
          <p:cNvSpPr txBox="1"/>
          <p:nvPr/>
        </p:nvSpPr>
        <p:spPr>
          <a:xfrm>
            <a:off x="1358359" y="1987600"/>
            <a:ext cx="4223906" cy="707886"/>
          </a:xfrm>
          <a:prstGeom prst="rect">
            <a:avLst/>
          </a:prstGeom>
          <a:noFill/>
        </p:spPr>
        <p:txBody>
          <a:bodyPr wrap="square" rtlCol="0">
            <a:spAutoFit/>
          </a:bodyPr>
          <a:lstStyle/>
          <a:p>
            <a:r>
              <a:rPr lang="en-GB" sz="4000" b="1" dirty="0">
                <a:solidFill>
                  <a:srgbClr val="002A41"/>
                </a:solidFill>
              </a:rPr>
              <a:t>New ideas </a:t>
            </a:r>
            <a:r>
              <a:rPr lang="en-GB" sz="4000" dirty="0">
                <a:solidFill>
                  <a:srgbClr val="002A41"/>
                </a:solidFill>
              </a:rPr>
              <a:t>pop up</a:t>
            </a:r>
          </a:p>
        </p:txBody>
      </p:sp>
      <p:sp>
        <p:nvSpPr>
          <p:cNvPr id="7" name="TextBox 6">
            <a:extLst>
              <a:ext uri="{FF2B5EF4-FFF2-40B4-BE49-F238E27FC236}">
                <a16:creationId xmlns:a16="http://schemas.microsoft.com/office/drawing/2014/main" id="{38D2E7F8-1D77-596D-884C-BC2CD9DF58B4}"/>
              </a:ext>
            </a:extLst>
          </p:cNvPr>
          <p:cNvSpPr txBox="1"/>
          <p:nvPr/>
        </p:nvSpPr>
        <p:spPr>
          <a:xfrm>
            <a:off x="1358359" y="2838040"/>
            <a:ext cx="4223906" cy="1323439"/>
          </a:xfrm>
          <a:prstGeom prst="rect">
            <a:avLst/>
          </a:prstGeom>
          <a:noFill/>
        </p:spPr>
        <p:txBody>
          <a:bodyPr wrap="square" rtlCol="0">
            <a:spAutoFit/>
          </a:bodyPr>
          <a:lstStyle/>
          <a:p>
            <a:r>
              <a:rPr lang="en-GB" sz="4000" dirty="0">
                <a:solidFill>
                  <a:srgbClr val="002A41"/>
                </a:solidFill>
              </a:rPr>
              <a:t>Something needs </a:t>
            </a:r>
            <a:r>
              <a:rPr lang="en-GB" sz="4000" b="1" dirty="0">
                <a:solidFill>
                  <a:srgbClr val="002A41"/>
                </a:solidFill>
              </a:rPr>
              <a:t>reflection</a:t>
            </a:r>
          </a:p>
        </p:txBody>
      </p:sp>
      <p:sp>
        <p:nvSpPr>
          <p:cNvPr id="8" name="TextBox 7">
            <a:extLst>
              <a:ext uri="{FF2B5EF4-FFF2-40B4-BE49-F238E27FC236}">
                <a16:creationId xmlns:a16="http://schemas.microsoft.com/office/drawing/2014/main" id="{82C150E7-1DBA-C46D-F233-649A8B54406B}"/>
              </a:ext>
            </a:extLst>
          </p:cNvPr>
          <p:cNvSpPr txBox="1"/>
          <p:nvPr/>
        </p:nvSpPr>
        <p:spPr>
          <a:xfrm>
            <a:off x="1358360" y="4304033"/>
            <a:ext cx="4223906" cy="1323439"/>
          </a:xfrm>
          <a:prstGeom prst="rect">
            <a:avLst/>
          </a:prstGeom>
          <a:noFill/>
        </p:spPr>
        <p:txBody>
          <a:bodyPr wrap="square" rtlCol="0">
            <a:spAutoFit/>
          </a:bodyPr>
          <a:lstStyle/>
          <a:p>
            <a:r>
              <a:rPr lang="en-GB" sz="4000" dirty="0">
                <a:solidFill>
                  <a:srgbClr val="002A41"/>
                </a:solidFill>
              </a:rPr>
              <a:t>You know </a:t>
            </a:r>
            <a:r>
              <a:rPr lang="en-GB" sz="4000" b="1" dirty="0">
                <a:solidFill>
                  <a:srgbClr val="002A41"/>
                </a:solidFill>
              </a:rPr>
              <a:t>you’ll need it later</a:t>
            </a:r>
          </a:p>
        </p:txBody>
      </p:sp>
      <p:sp>
        <p:nvSpPr>
          <p:cNvPr id="25" name="TextBox 24">
            <a:extLst>
              <a:ext uri="{FF2B5EF4-FFF2-40B4-BE49-F238E27FC236}">
                <a16:creationId xmlns:a16="http://schemas.microsoft.com/office/drawing/2014/main" id="{0B9DD802-44DA-F1EA-C1FA-6C5B3209BA9A}"/>
              </a:ext>
            </a:extLst>
          </p:cNvPr>
          <p:cNvSpPr txBox="1"/>
          <p:nvPr/>
        </p:nvSpPr>
        <p:spPr>
          <a:xfrm>
            <a:off x="7336951" y="1593568"/>
            <a:ext cx="3372639" cy="1569660"/>
          </a:xfrm>
          <a:prstGeom prst="rect">
            <a:avLst/>
          </a:prstGeom>
          <a:noFill/>
        </p:spPr>
        <p:txBody>
          <a:bodyPr wrap="square" rtlCol="0">
            <a:spAutoFit/>
          </a:bodyPr>
          <a:lstStyle/>
          <a:p>
            <a:pPr algn="r"/>
            <a:r>
              <a:rPr lang="en-GB" sz="4800" b="1" dirty="0">
                <a:solidFill>
                  <a:srgbClr val="002A41"/>
                </a:solidFill>
              </a:rPr>
              <a:t>Smart note-taking</a:t>
            </a:r>
          </a:p>
        </p:txBody>
      </p:sp>
      <p:sp>
        <p:nvSpPr>
          <p:cNvPr id="26" name="TextBox 25">
            <a:extLst>
              <a:ext uri="{FF2B5EF4-FFF2-40B4-BE49-F238E27FC236}">
                <a16:creationId xmlns:a16="http://schemas.microsoft.com/office/drawing/2014/main" id="{01A1C34C-90B4-CF29-2CFC-0E02FF8FF4EA}"/>
              </a:ext>
            </a:extLst>
          </p:cNvPr>
          <p:cNvSpPr txBox="1"/>
          <p:nvPr/>
        </p:nvSpPr>
        <p:spPr>
          <a:xfrm>
            <a:off x="7234889" y="3746395"/>
            <a:ext cx="2758617" cy="1569660"/>
          </a:xfrm>
          <a:prstGeom prst="rect">
            <a:avLst/>
          </a:prstGeom>
          <a:noFill/>
        </p:spPr>
        <p:txBody>
          <a:bodyPr wrap="square" rtlCol="0">
            <a:spAutoFit/>
          </a:bodyPr>
          <a:lstStyle/>
          <a:p>
            <a:pPr algn="ctr"/>
            <a:r>
              <a:rPr lang="en-GB" sz="4800" b="1" dirty="0">
                <a:solidFill>
                  <a:srgbClr val="002A41"/>
                </a:solidFill>
              </a:rPr>
              <a:t>Smarter learning</a:t>
            </a:r>
          </a:p>
        </p:txBody>
      </p:sp>
      <p:pic>
        <p:nvPicPr>
          <p:cNvPr id="27" name="Graphic 26" descr="Caret Down with solid fill">
            <a:extLst>
              <a:ext uri="{FF2B5EF4-FFF2-40B4-BE49-F238E27FC236}">
                <a16:creationId xmlns:a16="http://schemas.microsoft.com/office/drawing/2014/main" id="{8F761965-6237-ED71-AE82-CB393E5F2E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14198" y="3029993"/>
            <a:ext cx="818147" cy="818147"/>
          </a:xfrm>
          <a:prstGeom prst="rect">
            <a:avLst/>
          </a:prstGeom>
        </p:spPr>
      </p:pic>
      <p:pic>
        <p:nvPicPr>
          <p:cNvPr id="38" name="Graphic 37">
            <a:extLst>
              <a:ext uri="{FF2B5EF4-FFF2-40B4-BE49-F238E27FC236}">
                <a16:creationId xmlns:a16="http://schemas.microsoft.com/office/drawing/2014/main" id="{8E05E480-FAE1-1071-E84E-DB4CDB58753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50423" y="3134708"/>
            <a:ext cx="730102" cy="730102"/>
          </a:xfrm>
          <a:prstGeom prst="rect">
            <a:avLst/>
          </a:prstGeom>
        </p:spPr>
      </p:pic>
      <p:pic>
        <p:nvPicPr>
          <p:cNvPr id="39" name="Graphic 38">
            <a:extLst>
              <a:ext uri="{FF2B5EF4-FFF2-40B4-BE49-F238E27FC236}">
                <a16:creationId xmlns:a16="http://schemas.microsoft.com/office/drawing/2014/main" id="{97E0A52A-523D-AD32-A294-695687267832}"/>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50423" y="1976492"/>
            <a:ext cx="730102" cy="730102"/>
          </a:xfrm>
          <a:prstGeom prst="rect">
            <a:avLst/>
          </a:prstGeom>
        </p:spPr>
      </p:pic>
      <p:pic>
        <p:nvPicPr>
          <p:cNvPr id="40" name="Graphic 39">
            <a:extLst>
              <a:ext uri="{FF2B5EF4-FFF2-40B4-BE49-F238E27FC236}">
                <a16:creationId xmlns:a16="http://schemas.microsoft.com/office/drawing/2014/main" id="{9369000F-AFA4-323F-2F8B-0A8DA1F5B34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50423" y="4600701"/>
            <a:ext cx="730102" cy="730102"/>
          </a:xfrm>
          <a:prstGeom prst="rect">
            <a:avLst/>
          </a:prstGeom>
        </p:spPr>
      </p:pic>
      <p:pic>
        <p:nvPicPr>
          <p:cNvPr id="44" name="Slide 10">
            <a:hlinkClick r:id="" action="ppaction://media"/>
            <a:extLst>
              <a:ext uri="{FF2B5EF4-FFF2-40B4-BE49-F238E27FC236}">
                <a16:creationId xmlns:a16="http://schemas.microsoft.com/office/drawing/2014/main" id="{8AF245DF-FFF1-CD59-BD85-A4924A3E70E1}"/>
              </a:ext>
            </a:extLst>
          </p:cNvPr>
          <p:cNvPicPr>
            <a:picLocks noChangeAspect="1"/>
          </p:cNvPicPr>
          <p:nvPr>
            <a:audioFile r:link="rId1"/>
            <p:extLst>
              <p:ext uri="{DAA4B4D4-6D71-4841-9C94-3DE7FCFB9230}">
                <p14:media xmlns:p14="http://schemas.microsoft.com/office/powerpoint/2010/main" r:embed="rId2">
                  <p14:trim st="1150"/>
                </p14:media>
              </p:ext>
            </p:extLst>
          </p:nvPr>
        </p:nvPicPr>
        <p:blipFill>
          <a:blip r:embed="rId7"/>
          <a:stretch>
            <a:fillRect/>
          </a:stretch>
        </p:blipFill>
        <p:spPr>
          <a:xfrm>
            <a:off x="0" y="6370637"/>
            <a:ext cx="487363" cy="487363"/>
          </a:xfrm>
          <a:prstGeom prst="rect">
            <a:avLst/>
          </a:prstGeom>
        </p:spPr>
      </p:pic>
      <p:pic>
        <p:nvPicPr>
          <p:cNvPr id="3" name="Graphic 2">
            <a:extLst>
              <a:ext uri="{FF2B5EF4-FFF2-40B4-BE49-F238E27FC236}">
                <a16:creationId xmlns:a16="http://schemas.microsoft.com/office/drawing/2014/main" id="{F483037B-047B-EF11-65EB-3416A617DDF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80851" y="1578526"/>
            <a:ext cx="818147" cy="818147"/>
          </a:xfrm>
          <a:prstGeom prst="rect">
            <a:avLst/>
          </a:prstGeom>
        </p:spPr>
      </p:pic>
      <p:pic>
        <p:nvPicPr>
          <p:cNvPr id="10" name="Graphic 9">
            <a:extLst>
              <a:ext uri="{FF2B5EF4-FFF2-40B4-BE49-F238E27FC236}">
                <a16:creationId xmlns:a16="http://schemas.microsoft.com/office/drawing/2014/main" id="{C1F8F35D-27FF-1DDE-889B-D57B05B345C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993506" y="4088785"/>
            <a:ext cx="884879" cy="884879"/>
          </a:xfrm>
          <a:prstGeom prst="rect">
            <a:avLst/>
          </a:prstGeom>
        </p:spPr>
      </p:pic>
    </p:spTree>
    <p:extLst>
      <p:ext uri="{BB962C8B-B14F-4D97-AF65-F5344CB8AC3E}">
        <p14:creationId xmlns:p14="http://schemas.microsoft.com/office/powerpoint/2010/main" val="934262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78" fill="hold"/>
                                        <p:tgtEl>
                                          <p:spTgt spid="44"/>
                                        </p:tgtEl>
                                      </p:cBhvr>
                                    </p:cmd>
                                  </p:childTnLst>
                                </p:cTn>
                              </p:par>
                              <p:par>
                                <p:cTn id="7" presetID="12" presetClass="entr" presetSubtype="1"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700"/>
                                        <p:tgtEl>
                                          <p:spTgt spid="4"/>
                                        </p:tgtEl>
                                        <p:attrNameLst>
                                          <p:attrName>ppt_y</p:attrName>
                                        </p:attrNameLst>
                                      </p:cBhvr>
                                      <p:tavLst>
                                        <p:tav tm="0">
                                          <p:val>
                                            <p:strVal val="#ppt_y-#ppt_h*1.125000"/>
                                          </p:val>
                                        </p:tav>
                                        <p:tav tm="100000">
                                          <p:val>
                                            <p:strVal val="#ppt_y"/>
                                          </p:val>
                                        </p:tav>
                                      </p:tavLst>
                                    </p:anim>
                                    <p:animEffect transition="in" filter="wipe(down)">
                                      <p:cBhvr>
                                        <p:cTn id="10" dur="700"/>
                                        <p:tgtEl>
                                          <p:spTgt spid="4"/>
                                        </p:tgtEl>
                                      </p:cBhvr>
                                    </p:animEffect>
                                  </p:childTnLst>
                                </p:cTn>
                              </p:par>
                              <p:par>
                                <p:cTn id="11" presetID="12" presetClass="entr" presetSubtype="4" fill="hold" grpId="0" nodeType="withEffect">
                                  <p:stCondLst>
                                    <p:cond delay="15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par>
                                <p:cTn id="15" presetID="12" presetClass="entr" presetSubtype="4" fill="hold" grpId="0" nodeType="withEffect">
                                  <p:stCondLst>
                                    <p:cond delay="27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ppt_y</p:attrName>
                                        </p:attrNameLst>
                                      </p:cBhvr>
                                      <p:tavLst>
                                        <p:tav tm="0">
                                          <p:val>
                                            <p:strVal val="#ppt_y+#ppt_h*1.125000"/>
                                          </p:val>
                                        </p:tav>
                                        <p:tav tm="100000">
                                          <p:val>
                                            <p:strVal val="#ppt_y"/>
                                          </p:val>
                                        </p:tav>
                                      </p:tavLst>
                                    </p:anim>
                                    <p:animEffect transition="in" filter="wipe(up)">
                                      <p:cBhvr>
                                        <p:cTn id="18" dur="500"/>
                                        <p:tgtEl>
                                          <p:spTgt spid="6"/>
                                        </p:tgtEl>
                                      </p:cBhvr>
                                    </p:animEffect>
                                  </p:childTnLst>
                                </p:cTn>
                              </p:par>
                              <p:par>
                                <p:cTn id="19" presetID="12" presetClass="entr" presetSubtype="8" fill="hold" nodeType="withEffect">
                                  <p:stCondLst>
                                    <p:cond delay="2700"/>
                                  </p:stCondLst>
                                  <p:childTnLst>
                                    <p:set>
                                      <p:cBhvr>
                                        <p:cTn id="20" dur="1" fill="hold">
                                          <p:stCondLst>
                                            <p:cond delay="0"/>
                                          </p:stCondLst>
                                        </p:cTn>
                                        <p:tgtEl>
                                          <p:spTgt spid="39"/>
                                        </p:tgtEl>
                                        <p:attrNameLst>
                                          <p:attrName>style.visibility</p:attrName>
                                        </p:attrNameLst>
                                      </p:cBhvr>
                                      <p:to>
                                        <p:strVal val="visible"/>
                                      </p:to>
                                    </p:set>
                                    <p:anim calcmode="lin" valueType="num">
                                      <p:cBhvr additive="base">
                                        <p:cTn id="21" dur="500"/>
                                        <p:tgtEl>
                                          <p:spTgt spid="39"/>
                                        </p:tgtEl>
                                        <p:attrNameLst>
                                          <p:attrName>ppt_x</p:attrName>
                                        </p:attrNameLst>
                                      </p:cBhvr>
                                      <p:tavLst>
                                        <p:tav tm="0">
                                          <p:val>
                                            <p:strVal val="#ppt_x-#ppt_w*1.125000"/>
                                          </p:val>
                                        </p:tav>
                                        <p:tav tm="100000">
                                          <p:val>
                                            <p:strVal val="#ppt_x"/>
                                          </p:val>
                                        </p:tav>
                                      </p:tavLst>
                                    </p:anim>
                                    <p:animEffect transition="in" filter="wipe(right)">
                                      <p:cBhvr>
                                        <p:cTn id="22" dur="500"/>
                                        <p:tgtEl>
                                          <p:spTgt spid="39"/>
                                        </p:tgtEl>
                                      </p:cBhvr>
                                    </p:animEffect>
                                  </p:childTnLst>
                                </p:cTn>
                              </p:par>
                              <p:par>
                                <p:cTn id="23" presetID="12" presetClass="entr" presetSubtype="4" fill="hold" grpId="0" nodeType="withEffect">
                                  <p:stCondLst>
                                    <p:cond delay="46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par>
                                <p:cTn id="27" presetID="12" presetClass="entr" presetSubtype="8" fill="hold" nodeType="withEffect">
                                  <p:stCondLst>
                                    <p:cond delay="460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p:tgtEl>
                                          <p:spTgt spid="38"/>
                                        </p:tgtEl>
                                        <p:attrNameLst>
                                          <p:attrName>ppt_x</p:attrName>
                                        </p:attrNameLst>
                                      </p:cBhvr>
                                      <p:tavLst>
                                        <p:tav tm="0">
                                          <p:val>
                                            <p:strVal val="#ppt_x-#ppt_w*1.125000"/>
                                          </p:val>
                                        </p:tav>
                                        <p:tav tm="100000">
                                          <p:val>
                                            <p:strVal val="#ppt_x"/>
                                          </p:val>
                                        </p:tav>
                                      </p:tavLst>
                                    </p:anim>
                                    <p:animEffect transition="in" filter="wipe(right)">
                                      <p:cBhvr>
                                        <p:cTn id="30" dur="500"/>
                                        <p:tgtEl>
                                          <p:spTgt spid="38"/>
                                        </p:tgtEl>
                                      </p:cBhvr>
                                    </p:animEffect>
                                  </p:childTnLst>
                                </p:cTn>
                              </p:par>
                              <p:par>
                                <p:cTn id="31" presetID="12" presetClass="entr" presetSubtype="4" fill="hold" grpId="0" nodeType="withEffect">
                                  <p:stCondLst>
                                    <p:cond delay="68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par>
                                <p:cTn id="35" presetID="12" presetClass="entr" presetSubtype="8" fill="hold" nodeType="withEffect">
                                  <p:stCondLst>
                                    <p:cond delay="68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p:tgtEl>
                                          <p:spTgt spid="40"/>
                                        </p:tgtEl>
                                        <p:attrNameLst>
                                          <p:attrName>ppt_x</p:attrName>
                                        </p:attrNameLst>
                                      </p:cBhvr>
                                      <p:tavLst>
                                        <p:tav tm="0">
                                          <p:val>
                                            <p:strVal val="#ppt_x-#ppt_w*1.125000"/>
                                          </p:val>
                                        </p:tav>
                                        <p:tav tm="100000">
                                          <p:val>
                                            <p:strVal val="#ppt_x"/>
                                          </p:val>
                                        </p:tav>
                                      </p:tavLst>
                                    </p:anim>
                                    <p:animEffect transition="in" filter="wipe(right)">
                                      <p:cBhvr>
                                        <p:cTn id="38" dur="500"/>
                                        <p:tgtEl>
                                          <p:spTgt spid="40"/>
                                        </p:tgtEl>
                                      </p:cBhvr>
                                    </p:animEffect>
                                  </p:childTnLst>
                                </p:cTn>
                              </p:par>
                              <p:par>
                                <p:cTn id="39" presetID="12" presetClass="entr" presetSubtype="4" fill="hold" grpId="0" nodeType="withEffect">
                                  <p:stCondLst>
                                    <p:cond delay="92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p:tgtEl>
                                          <p:spTgt spid="25"/>
                                        </p:tgtEl>
                                        <p:attrNameLst>
                                          <p:attrName>ppt_y</p:attrName>
                                        </p:attrNameLst>
                                      </p:cBhvr>
                                      <p:tavLst>
                                        <p:tav tm="0">
                                          <p:val>
                                            <p:strVal val="#ppt_y+#ppt_h*1.125000"/>
                                          </p:val>
                                        </p:tav>
                                        <p:tav tm="100000">
                                          <p:val>
                                            <p:strVal val="#ppt_y"/>
                                          </p:val>
                                        </p:tav>
                                      </p:tavLst>
                                    </p:anim>
                                    <p:animEffect transition="in" filter="wipe(up)">
                                      <p:cBhvr>
                                        <p:cTn id="42" dur="500"/>
                                        <p:tgtEl>
                                          <p:spTgt spid="25"/>
                                        </p:tgtEl>
                                      </p:cBhvr>
                                    </p:animEffect>
                                  </p:childTnLst>
                                </p:cTn>
                              </p:par>
                              <p:par>
                                <p:cTn id="43" presetID="12" presetClass="entr" presetSubtype="1" fill="hold" nodeType="withEffect">
                                  <p:stCondLst>
                                    <p:cond delay="1070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400"/>
                                        <p:tgtEl>
                                          <p:spTgt spid="27"/>
                                        </p:tgtEl>
                                        <p:attrNameLst>
                                          <p:attrName>ppt_y</p:attrName>
                                        </p:attrNameLst>
                                      </p:cBhvr>
                                      <p:tavLst>
                                        <p:tav tm="0">
                                          <p:val>
                                            <p:strVal val="#ppt_y-#ppt_h*1.125000"/>
                                          </p:val>
                                        </p:tav>
                                        <p:tav tm="100000">
                                          <p:val>
                                            <p:strVal val="#ppt_y"/>
                                          </p:val>
                                        </p:tav>
                                      </p:tavLst>
                                    </p:anim>
                                    <p:animEffect transition="in" filter="wipe(down)">
                                      <p:cBhvr>
                                        <p:cTn id="46" dur="400"/>
                                        <p:tgtEl>
                                          <p:spTgt spid="27"/>
                                        </p:tgtEl>
                                      </p:cBhvr>
                                    </p:animEffect>
                                  </p:childTnLst>
                                </p:cTn>
                              </p:par>
                              <p:par>
                                <p:cTn id="47" presetID="12" presetClass="entr" presetSubtype="4" fill="hold" grpId="0" nodeType="withEffect">
                                  <p:stCondLst>
                                    <p:cond delay="1110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p:tgtEl>
                                          <p:spTgt spid="26"/>
                                        </p:tgtEl>
                                        <p:attrNameLst>
                                          <p:attrName>ppt_y</p:attrName>
                                        </p:attrNameLst>
                                      </p:cBhvr>
                                      <p:tavLst>
                                        <p:tav tm="0">
                                          <p:val>
                                            <p:strVal val="#ppt_y+#ppt_h*1.125000"/>
                                          </p:val>
                                        </p:tav>
                                        <p:tav tm="100000">
                                          <p:val>
                                            <p:strVal val="#ppt_y"/>
                                          </p:val>
                                        </p:tav>
                                      </p:tavLst>
                                    </p:anim>
                                    <p:animEffect transition="in" filter="wipe(up)">
                                      <p:cBhvr>
                                        <p:cTn id="50" dur="500"/>
                                        <p:tgtEl>
                                          <p:spTgt spid="26"/>
                                        </p:tgtEl>
                                      </p:cBhvr>
                                    </p:animEffect>
                                  </p:childTnLst>
                                </p:cTn>
                              </p:par>
                              <p:par>
                                <p:cTn id="51" presetID="12" presetClass="entr" presetSubtype="8" fill="hold" nodeType="withEffect">
                                  <p:stCondLst>
                                    <p:cond delay="920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p:tgtEl>
                                          <p:spTgt spid="3"/>
                                        </p:tgtEl>
                                        <p:attrNameLst>
                                          <p:attrName>ppt_x</p:attrName>
                                        </p:attrNameLst>
                                      </p:cBhvr>
                                      <p:tavLst>
                                        <p:tav tm="0">
                                          <p:val>
                                            <p:strVal val="#ppt_x-#ppt_w*1.125000"/>
                                          </p:val>
                                        </p:tav>
                                        <p:tav tm="100000">
                                          <p:val>
                                            <p:strVal val="#ppt_x"/>
                                          </p:val>
                                        </p:tav>
                                      </p:tavLst>
                                    </p:anim>
                                    <p:animEffect transition="in" filter="wipe(right)">
                                      <p:cBhvr>
                                        <p:cTn id="54" dur="500"/>
                                        <p:tgtEl>
                                          <p:spTgt spid="3"/>
                                        </p:tgtEl>
                                      </p:cBhvr>
                                    </p:animEffect>
                                  </p:childTnLst>
                                </p:cTn>
                              </p:par>
                              <p:par>
                                <p:cTn id="55" presetID="12" presetClass="entr" presetSubtype="2" fill="hold" nodeType="withEffect">
                                  <p:stCondLst>
                                    <p:cond delay="1110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p:tgtEl>
                                          <p:spTgt spid="10"/>
                                        </p:tgtEl>
                                        <p:attrNameLst>
                                          <p:attrName>ppt_x</p:attrName>
                                        </p:attrNameLst>
                                      </p:cBhvr>
                                      <p:tavLst>
                                        <p:tav tm="0">
                                          <p:val>
                                            <p:strVal val="#ppt_x+#ppt_w*1.125000"/>
                                          </p:val>
                                        </p:tav>
                                        <p:tav tm="100000">
                                          <p:val>
                                            <p:strVal val="#ppt_x"/>
                                          </p:val>
                                        </p:tav>
                                      </p:tavLst>
                                    </p:anim>
                                    <p:animEffect transition="in" filter="wipe(left)">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9" fill="hold" display="0">
                  <p:stCondLst>
                    <p:cond delay="indefinite"/>
                  </p:stCondLst>
                  <p:endCondLst>
                    <p:cond evt="onStopAudio" delay="0">
                      <p:tgtEl>
                        <p:sldTgt/>
                      </p:tgtEl>
                    </p:cond>
                  </p:endCondLst>
                </p:cTn>
                <p:tgtEl>
                  <p:spTgt spid="44"/>
                </p:tgtEl>
              </p:cMediaNode>
            </p:audio>
          </p:childTnLst>
        </p:cTn>
      </p:par>
    </p:tnLst>
    <p:bldLst>
      <p:bldP spid="4" grpId="0"/>
      <p:bldP spid="5" grpId="0"/>
      <p:bldP spid="6" grpId="0"/>
      <p:bldP spid="7" grpId="0"/>
      <p:bldP spid="8"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117A37-FCBB-2B79-1FA4-6BCBA7E5C34D}"/>
              </a:ext>
            </a:extLst>
          </p:cNvPr>
          <p:cNvSpPr txBox="1"/>
          <p:nvPr/>
        </p:nvSpPr>
        <p:spPr>
          <a:xfrm>
            <a:off x="3295684" y="746206"/>
            <a:ext cx="5600636" cy="92333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002A41"/>
                </a:solidFill>
                <a:effectLst/>
                <a:uLnTx/>
                <a:uFillTx/>
                <a:latin typeface="Aptos" panose="02110004020202020204"/>
                <a:ea typeface="+mn-ea"/>
                <a:cs typeface="+mn-cs"/>
              </a:rPr>
              <a:t>Brought to you by</a:t>
            </a:r>
          </a:p>
        </p:txBody>
      </p:sp>
      <p:pic>
        <p:nvPicPr>
          <p:cNvPr id="5" name="Picture 4" descr="Blue text on a black background&#10;&#10;AI-generated content may be incorrect.">
            <a:extLst>
              <a:ext uri="{FF2B5EF4-FFF2-40B4-BE49-F238E27FC236}">
                <a16:creationId xmlns:a16="http://schemas.microsoft.com/office/drawing/2014/main" id="{E4025EB4-2B7F-B658-39E9-A3C3B4B006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3600" y="1910379"/>
            <a:ext cx="5384800" cy="2402241"/>
          </a:xfrm>
          <a:prstGeom prst="rect">
            <a:avLst/>
          </a:prstGeom>
        </p:spPr>
      </p:pic>
      <p:sp>
        <p:nvSpPr>
          <p:cNvPr id="6" name="TextBox 5">
            <a:extLst>
              <a:ext uri="{FF2B5EF4-FFF2-40B4-BE49-F238E27FC236}">
                <a16:creationId xmlns:a16="http://schemas.microsoft.com/office/drawing/2014/main" id="{A94D30B1-C5B7-B438-7B7E-807294CC9656}"/>
              </a:ext>
            </a:extLst>
          </p:cNvPr>
          <p:cNvSpPr txBox="1"/>
          <p:nvPr/>
        </p:nvSpPr>
        <p:spPr>
          <a:xfrm>
            <a:off x="2023740" y="4553463"/>
            <a:ext cx="8144520" cy="156966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002A41"/>
                </a:solidFill>
                <a:effectLst/>
                <a:uLnTx/>
                <a:uFillTx/>
                <a:latin typeface="Aptos" panose="02110004020202020204"/>
                <a:ea typeface="+mn-ea"/>
                <a:cs typeface="+mn-cs"/>
              </a:rPr>
              <a:t>in collaboration with Durham University students</a:t>
            </a:r>
          </a:p>
        </p:txBody>
      </p:sp>
      <p:pic>
        <p:nvPicPr>
          <p:cNvPr id="8" name="Graphic 7">
            <a:extLst>
              <a:ext uri="{FF2B5EF4-FFF2-40B4-BE49-F238E27FC236}">
                <a16:creationId xmlns:a16="http://schemas.microsoft.com/office/drawing/2014/main" id="{BF1A4C65-C2BD-99EF-4D17-E27B1051460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rot="900000">
            <a:off x="9676490" y="3293537"/>
            <a:ext cx="1619952" cy="1619952"/>
          </a:xfrm>
          <a:prstGeom prst="rect">
            <a:avLst/>
          </a:prstGeom>
        </p:spPr>
      </p:pic>
      <p:pic>
        <p:nvPicPr>
          <p:cNvPr id="12" name="Graphic 11">
            <a:extLst>
              <a:ext uri="{FF2B5EF4-FFF2-40B4-BE49-F238E27FC236}">
                <a16:creationId xmlns:a16="http://schemas.microsoft.com/office/drawing/2014/main" id="{8FA61FFE-3584-F682-6E61-0D1435EB4D3D}"/>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rot="20740744">
            <a:off x="794066" y="883584"/>
            <a:ext cx="1439657" cy="1439657"/>
          </a:xfrm>
          <a:prstGeom prst="rect">
            <a:avLst/>
          </a:prstGeom>
        </p:spPr>
      </p:pic>
      <p:pic>
        <p:nvPicPr>
          <p:cNvPr id="13" name="Video outro">
            <a:hlinkClick r:id="" action="ppaction://media"/>
            <a:extLst>
              <a:ext uri="{FF2B5EF4-FFF2-40B4-BE49-F238E27FC236}">
                <a16:creationId xmlns:a16="http://schemas.microsoft.com/office/drawing/2014/main" id="{9DF45532-298C-BB00-DD82-1D566114B9AE}"/>
              </a:ext>
            </a:extLst>
          </p:cNvPr>
          <p:cNvPicPr>
            <a:picLocks noChangeAspect="1"/>
          </p:cNvPicPr>
          <p:nvPr>
            <a:audioFile r:link="rId1"/>
            <p:extLst>
              <p:ext uri="{DAA4B4D4-6D71-4841-9C94-3DE7FCFB9230}">
                <p14:media xmlns:p14="http://schemas.microsoft.com/office/powerpoint/2010/main" r:embed="rId2">
                  <p14:trim st="611" end="179.8866"/>
                </p14:media>
              </p:ext>
            </p:extLst>
          </p:nvPr>
        </p:nvPicPr>
        <p:blipFill>
          <a:blip r:embed="rId8"/>
          <a:stretch>
            <a:fillRect/>
          </a:stretch>
        </p:blipFill>
        <p:spPr>
          <a:xfrm>
            <a:off x="0" y="6370637"/>
            <a:ext cx="487363" cy="487363"/>
          </a:xfrm>
          <a:prstGeom prst="rect">
            <a:avLst/>
          </a:prstGeom>
        </p:spPr>
      </p:pic>
    </p:spTree>
    <p:extLst>
      <p:ext uri="{BB962C8B-B14F-4D97-AF65-F5344CB8AC3E}">
        <p14:creationId xmlns:p14="http://schemas.microsoft.com/office/powerpoint/2010/main" val="4156295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31" fill="hold"/>
                                        <p:tgtEl>
                                          <p:spTgt spid="13"/>
                                        </p:tgtEl>
                                      </p:cBhvr>
                                    </p:cmd>
                                  </p:childTnLst>
                                </p:cTn>
                              </p:par>
                              <p:par>
                                <p:cTn id="7" presetID="37" presetClass="entr" presetSubtype="0" fill="hold" grpId="0" nodeType="withEffect">
                                  <p:stCondLst>
                                    <p:cond delay="5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900" decel="100000" fill="hold"/>
                                        <p:tgtEl>
                                          <p:spTgt spid="4"/>
                                        </p:tgtEl>
                                        <p:attrNameLst>
                                          <p:attrName>ppt_y</p:attrName>
                                        </p:attrNameLst>
                                      </p:cBhvr>
                                      <p:tavLst>
                                        <p:tav tm="0">
                                          <p:val>
                                            <p:strVal val="#ppt_y+1"/>
                                          </p:val>
                                        </p:tav>
                                        <p:tav tm="100000">
                                          <p:val>
                                            <p:strVal val="#ppt_y-.03"/>
                                          </p:val>
                                        </p:tav>
                                      </p:tavLst>
                                    </p:anim>
                                    <p:anim calcmode="lin" valueType="num">
                                      <p:cBhvr>
                                        <p:cTn id="1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3" presetID="37" presetClass="entr" presetSubtype="0" fill="hold" nodeType="withEffect">
                                  <p:stCondLst>
                                    <p:cond delay="16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6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900" decel="100000" fill="hold"/>
                                        <p:tgtEl>
                                          <p:spTgt spid="1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40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900" decel="100000" fill="hold"/>
                                        <p:tgtEl>
                                          <p:spTgt spid="6"/>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500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900" decel="100000" fill="hold"/>
                                        <p:tgtEl>
                                          <p:spTgt spid="8"/>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7" fill="hold" display="0">
                  <p:stCondLst>
                    <p:cond delay="indefinite"/>
                  </p:stCondLst>
                  <p:endCondLst>
                    <p:cond evt="onStopAudio" delay="0">
                      <p:tgtEl>
                        <p:sldTgt/>
                      </p:tgtEl>
                    </p:cond>
                  </p:endCondLst>
                </p:cTn>
                <p:tgtEl>
                  <p:spTgt spid="13"/>
                </p:tgtEl>
              </p:cMediaNode>
            </p:audio>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BCD50B7-C21F-127E-544A-5BF264795E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8527" y="1075473"/>
            <a:ext cx="2097067" cy="722323"/>
          </a:xfrm>
          <a:prstGeom prst="rect">
            <a:avLst/>
          </a:prstGeom>
        </p:spPr>
      </p:pic>
      <p:grpSp>
        <p:nvGrpSpPr>
          <p:cNvPr id="7" name="Group 6">
            <a:extLst>
              <a:ext uri="{FF2B5EF4-FFF2-40B4-BE49-F238E27FC236}">
                <a16:creationId xmlns:a16="http://schemas.microsoft.com/office/drawing/2014/main" id="{8EDBA4A0-B574-061D-D6A9-13224513BBA5}"/>
              </a:ext>
            </a:extLst>
          </p:cNvPr>
          <p:cNvGrpSpPr/>
          <p:nvPr/>
        </p:nvGrpSpPr>
        <p:grpSpPr>
          <a:xfrm>
            <a:off x="1008527" y="1205801"/>
            <a:ext cx="10174946" cy="4761392"/>
            <a:chOff x="1008527" y="1205801"/>
            <a:chExt cx="10174946" cy="4761392"/>
          </a:xfrm>
        </p:grpSpPr>
        <p:sp>
          <p:nvSpPr>
            <p:cNvPr id="4" name="TextBox 3">
              <a:extLst>
                <a:ext uri="{FF2B5EF4-FFF2-40B4-BE49-F238E27FC236}">
                  <a16:creationId xmlns:a16="http://schemas.microsoft.com/office/drawing/2014/main" id="{6B117A37-FCBB-2B79-1FA4-6BCBA7E5C34D}"/>
                </a:ext>
              </a:extLst>
            </p:cNvPr>
            <p:cNvSpPr txBox="1"/>
            <p:nvPr/>
          </p:nvSpPr>
          <p:spPr>
            <a:xfrm>
              <a:off x="3492906" y="1205801"/>
              <a:ext cx="7690567" cy="461665"/>
            </a:xfrm>
            <a:prstGeom prst="rect">
              <a:avLst/>
            </a:prstGeom>
            <a:noFill/>
          </p:spPr>
          <p:txBody>
            <a:bodyPr wrap="none" rtlCol="0">
              <a:spAutoFit/>
            </a:bodyPr>
            <a:lstStyle/>
            <a:p>
              <a:pPr lvl="0" algn="ctr" defTabSz="457200">
                <a:defRPr/>
              </a:pPr>
              <a:r>
                <a:rPr lang="en-GB" sz="2400" b="1" dirty="0">
                  <a:solidFill>
                    <a:srgbClr val="002A41"/>
                  </a:solidFill>
                </a:rPr>
                <a:t>© Abby Catterson, Durham University, CC BY 4.0, 2026</a:t>
              </a:r>
            </a:p>
          </p:txBody>
        </p:sp>
        <p:sp>
          <p:nvSpPr>
            <p:cNvPr id="3" name="TextBox 2">
              <a:extLst>
                <a:ext uri="{FF2B5EF4-FFF2-40B4-BE49-F238E27FC236}">
                  <a16:creationId xmlns:a16="http://schemas.microsoft.com/office/drawing/2014/main" id="{FA9EBDA9-9501-C6A0-617C-05E37C796173}"/>
                </a:ext>
              </a:extLst>
            </p:cNvPr>
            <p:cNvSpPr txBox="1"/>
            <p:nvPr/>
          </p:nvSpPr>
          <p:spPr>
            <a:xfrm>
              <a:off x="1008527" y="2827872"/>
              <a:ext cx="10174946" cy="3139321"/>
            </a:xfrm>
            <a:prstGeom prst="rect">
              <a:avLst/>
            </a:prstGeom>
            <a:noFill/>
          </p:spPr>
          <p:txBody>
            <a:bodyPr wrap="square" rtlCol="0">
              <a:spAutoFit/>
            </a:bodyPr>
            <a:lstStyle/>
            <a:p>
              <a:pPr lvl="0" defTabSz="457200">
                <a:defRPr/>
              </a:pPr>
              <a:r>
                <a:rPr lang="en-GB" sz="2400" b="1" dirty="0">
                  <a:solidFill>
                    <a:srgbClr val="002A41"/>
                  </a:solidFill>
                </a:rPr>
                <a:t>Third-party asset attributions:</a:t>
              </a:r>
              <a:br>
                <a:rPr lang="en-GB" sz="2400" b="1" dirty="0">
                  <a:solidFill>
                    <a:srgbClr val="002A41"/>
                  </a:solidFill>
                </a:rPr>
              </a:br>
              <a:endParaRPr lang="en-GB" sz="2400" b="1" dirty="0">
                <a:solidFill>
                  <a:srgbClr val="002A41"/>
                </a:solidFill>
              </a:endParaRPr>
            </a:p>
            <a:p>
              <a:pPr defTabSz="457200">
                <a:spcAft>
                  <a:spcPts val="1800"/>
                </a:spcAft>
                <a:defRPr/>
              </a:pPr>
              <a:r>
                <a:rPr lang="en-GB" sz="2000" b="1" dirty="0">
                  <a:solidFill>
                    <a:srgbClr val="002A41"/>
                  </a:solidFill>
                </a:rPr>
                <a:t>Illustrations: </a:t>
              </a:r>
              <a:r>
                <a:rPr lang="en-GB" sz="2000" dirty="0" err="1">
                  <a:solidFill>
                    <a:srgbClr val="002A41"/>
                  </a:solidFill>
                </a:rPr>
                <a:t>unDraw</a:t>
              </a:r>
              <a:endParaRPr lang="en-GB" sz="2000" dirty="0">
                <a:solidFill>
                  <a:srgbClr val="002A41"/>
                </a:solidFill>
              </a:endParaRPr>
            </a:p>
            <a:p>
              <a:pPr defTabSz="457200">
                <a:spcAft>
                  <a:spcPts val="1800"/>
                </a:spcAft>
                <a:defRPr/>
              </a:pPr>
              <a:r>
                <a:rPr lang="en-GB" sz="2000" b="1" dirty="0">
                  <a:solidFill>
                    <a:srgbClr val="002A41"/>
                  </a:solidFill>
                </a:rPr>
                <a:t>Icons: </a:t>
              </a:r>
              <a:r>
                <a:rPr lang="en-GB" sz="2000" dirty="0">
                  <a:solidFill>
                    <a:srgbClr val="002A41"/>
                  </a:solidFill>
                </a:rPr>
                <a:t>Phosphor Icons</a:t>
              </a:r>
            </a:p>
            <a:p>
              <a:pPr defTabSz="457200">
                <a:spcAft>
                  <a:spcPts val="1800"/>
                </a:spcAft>
                <a:defRPr/>
              </a:pPr>
              <a:br>
                <a:rPr lang="en-GB" sz="2000" dirty="0">
                  <a:solidFill>
                    <a:srgbClr val="002A41"/>
                  </a:solidFill>
                </a:rPr>
              </a:br>
              <a:r>
                <a:rPr lang="en-GB" sz="2000" b="1" dirty="0">
                  <a:solidFill>
                    <a:srgbClr val="002A41"/>
                  </a:solidFill>
                </a:rPr>
                <a:t>Background audio:</a:t>
              </a:r>
              <a:r>
                <a:rPr lang="en-GB" sz="2000" dirty="0">
                  <a:solidFill>
                    <a:srgbClr val="002A41"/>
                  </a:solidFill>
                </a:rPr>
                <a:t> "Soft Soft Music" by Viacheslav </a:t>
              </a:r>
              <a:r>
                <a:rPr lang="en-GB" sz="2000" dirty="0" err="1">
                  <a:solidFill>
                    <a:srgbClr val="002A41"/>
                  </a:solidFill>
                </a:rPr>
                <a:t>Starostin</a:t>
              </a:r>
              <a:r>
                <a:rPr lang="en-GB" sz="2000" dirty="0">
                  <a:solidFill>
                    <a:srgbClr val="002A41"/>
                  </a:solidFill>
                </a:rPr>
                <a:t>, via </a:t>
              </a:r>
              <a:r>
                <a:rPr lang="en-GB" sz="2000" dirty="0" err="1">
                  <a:solidFill>
                    <a:srgbClr val="002A41"/>
                  </a:solidFill>
                </a:rPr>
                <a:t>Pixabay</a:t>
              </a:r>
              <a:r>
                <a:rPr lang="en-GB" sz="2000" dirty="0">
                  <a:solidFill>
                    <a:srgbClr val="002A41"/>
                  </a:solidFill>
                </a:rPr>
                <a:t> — used under the </a:t>
              </a:r>
              <a:r>
                <a:rPr lang="en-GB" sz="2000" dirty="0" err="1">
                  <a:solidFill>
                    <a:srgbClr val="002A41"/>
                  </a:solidFill>
                </a:rPr>
                <a:t>Pixabay</a:t>
              </a:r>
              <a:r>
                <a:rPr lang="en-GB" sz="2000" dirty="0">
                  <a:solidFill>
                    <a:srgbClr val="002A41"/>
                  </a:solidFill>
                </a:rPr>
                <a:t> Content Licence, not covered by the CC BY licence above. If reusing this audio separately, obtain it directly from </a:t>
              </a:r>
              <a:r>
                <a:rPr lang="en-GB" sz="2000" dirty="0" err="1">
                  <a:solidFill>
                    <a:srgbClr val="002A41"/>
                  </a:solidFill>
                </a:rPr>
                <a:t>Pixabay</a:t>
              </a:r>
              <a:r>
                <a:rPr lang="en-GB" sz="2000" dirty="0">
                  <a:solidFill>
                    <a:srgbClr val="002A41"/>
                  </a:solidFill>
                </a:rPr>
                <a:t> under its own terms.</a:t>
              </a:r>
            </a:p>
          </p:txBody>
        </p:sp>
      </p:grpSp>
    </p:spTree>
    <p:extLst>
      <p:ext uri="{BB962C8B-B14F-4D97-AF65-F5344CB8AC3E}">
        <p14:creationId xmlns:p14="http://schemas.microsoft.com/office/powerpoint/2010/main" val="355700108"/>
      </p:ext>
    </p:extLst>
  </p:cSld>
  <p:clrMapOvr>
    <a:masterClrMapping/>
  </p:clrMapOvr>
  <p:transition spd="slow"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baa49fa-ba51-4f46-abf4-53a151d5fa14">
      <Terms xmlns="http://schemas.microsoft.com/office/infopath/2007/PartnerControls"/>
    </lcf76f155ced4ddcb4097134ff3c332f>
    <TaxCatchAll xmlns="4b067e6f-72ae-4329-b5d8-ad7f4cf6dfa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15B63E1B7D1004E8B1CA1607F325243" ma:contentTypeVersion="12" ma:contentTypeDescription="Create a new document." ma:contentTypeScope="" ma:versionID="562fcab4fbf713d7f3b2ce146c65f1e5">
  <xsd:schema xmlns:xsd="http://www.w3.org/2001/XMLSchema" xmlns:xs="http://www.w3.org/2001/XMLSchema" xmlns:p="http://schemas.microsoft.com/office/2006/metadata/properties" xmlns:ns2="8baa49fa-ba51-4f46-abf4-53a151d5fa14" xmlns:ns3="4b067e6f-72ae-4329-b5d8-ad7f4cf6dfa4" targetNamespace="http://schemas.microsoft.com/office/2006/metadata/properties" ma:root="true" ma:fieldsID="7b219035f3e07e325799af180b22cd1f" ns2:_="" ns3:_="">
    <xsd:import namespace="8baa49fa-ba51-4f46-abf4-53a151d5fa14"/>
    <xsd:import namespace="4b067e6f-72ae-4329-b5d8-ad7f4cf6dfa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aa49fa-ba51-4f46-abf4-53a151d5fa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651d785-cc9b-461e-a4c9-c589c330ffe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b067e6f-72ae-4329-b5d8-ad7f4cf6dfa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46750b8-396f-4cd4-8877-a44711f32249}" ma:internalName="TaxCatchAll" ma:showField="CatchAllData" ma:web="4b067e6f-72ae-4329-b5d8-ad7f4cf6df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B10AA8-2588-4046-9B1B-6CE719CF4905}">
  <ds:schemaRefs>
    <ds:schemaRef ds:uri="http://www.w3.org/XML/1998/namespace"/>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0733d584-2fa0-438d-9497-d89fb0f75712"/>
    <ds:schemaRef ds:uri="http://schemas.microsoft.com/office/2006/metadata/properties"/>
    <ds:schemaRef ds:uri="http://purl.org/dc/terms/"/>
    <ds:schemaRef ds:uri="8baa49fa-ba51-4f46-abf4-53a151d5fa14"/>
    <ds:schemaRef ds:uri="4b067e6f-72ae-4329-b5d8-ad7f4cf6dfa4"/>
  </ds:schemaRefs>
</ds:datastoreItem>
</file>

<file path=customXml/itemProps2.xml><?xml version="1.0" encoding="utf-8"?>
<ds:datastoreItem xmlns:ds="http://schemas.openxmlformats.org/officeDocument/2006/customXml" ds:itemID="{95C19A3A-EDF9-45E2-BF40-293B99C1B505}">
  <ds:schemaRefs>
    <ds:schemaRef ds:uri="http://schemas.microsoft.com/sharepoint/v3/contenttype/forms"/>
  </ds:schemaRefs>
</ds:datastoreItem>
</file>

<file path=customXml/itemProps3.xml><?xml version="1.0" encoding="utf-8"?>
<ds:datastoreItem xmlns:ds="http://schemas.openxmlformats.org/officeDocument/2006/customXml" ds:itemID="{9EB4186B-9B7A-433A-8947-B9730A32C8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aa49fa-ba51-4f46-abf4-53a151d5fa14"/>
    <ds:schemaRef ds:uri="4b067e6f-72ae-4329-b5d8-ad7f4cf6df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93757</TotalTime>
  <Words>593</Words>
  <Application>Microsoft Macintosh PowerPoint</Application>
  <PresentationFormat>Widescreen</PresentationFormat>
  <Paragraphs>73</Paragraphs>
  <Slides>12</Slides>
  <Notes>12</Notes>
  <HiddenSlides>0</HiddenSlides>
  <MMClips>12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-apple-system</vt: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CATTERSON, ABBY D. (Student)</dc:creator>
  <cp:lastModifiedBy>PARKER, ROSS J.</cp:lastModifiedBy>
  <cp:revision>15</cp:revision>
  <dcterms:created xsi:type="dcterms:W3CDTF">2025-09-08T12:36:16Z</dcterms:created>
  <dcterms:modified xsi:type="dcterms:W3CDTF">2026-07-22T15:31:32Z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0x010100B15B63E1B7D1004E8B1CA1607F325243</vt:lpwstr>
  </property>
  <property fmtid="{D5CDD505-2E9C-101B-9397-08002B2CF9AE}" pid="3" name="Order">
    <vt:r8>17600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MediaServiceImageTags">
    <vt:lpwstr/>
  </property>
</Properties>
</file>